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5787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787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787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787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613162"/>
            <a:ext cx="661987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5787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0808" y="2408976"/>
            <a:ext cx="8415655" cy="1953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edargate.com/the-path-forward-for-value-based-care-payer-success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edargate.com/the-path-forward-for-value-based-care-payer-success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edargate.com/the-path-forward-for-value-based-care-payer-success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hyperlink" Target="http://www.cedargate.com/the-path-forward-for-value-based-care-payer-success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edargate.com/the-path-forward-for-value-based-care-payer-success" TargetMode="Externa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hyperlink" Target="http://www.cedargate.com/the-path-forward-for-value-based-care-payer-success" TargetMode="Externa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hyperlink" Target="http://www.cedargate.com/the-path-forward-for-value-based-care-payer-success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edargate.com/the-path-forward-for-value-based-care-payer-success" TargetMode="Externa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hyperlink" Target="http://www.cedargate.com/the-path-forward-for-value-based-care-payer-success" TargetMode="Externa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hyperlink" Target="http://www.cedargate.com/the-path-forward-for-value-based-care-payer-success" TargetMode="Externa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5.png"/><Relationship Id="rId7" Type="http://schemas.openxmlformats.org/officeDocument/2006/relationships/image" Target="../media/image13.png"/><Relationship Id="rId8" Type="http://schemas.openxmlformats.org/officeDocument/2006/relationships/hyperlink" Target="http://www.cedargate.com/the-path-forward-for-value-based-care-payer-success" TargetMode="Externa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5.png"/><Relationship Id="rId7" Type="http://schemas.openxmlformats.org/officeDocument/2006/relationships/hyperlink" Target="http://www.cedargate.com/the-path-forward-for-value-based-care-payer-success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Percentage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Provider</a:t>
            </a:r>
            <a:r>
              <a:rPr dirty="0" spc="-50"/>
              <a:t> </a:t>
            </a:r>
            <a:r>
              <a:rPr dirty="0"/>
              <a:t>Contracts</a:t>
            </a:r>
            <a:r>
              <a:rPr dirty="0" spc="-50"/>
              <a:t> </a:t>
            </a:r>
            <a:r>
              <a:rPr dirty="0"/>
              <a:t>Currently</a:t>
            </a:r>
            <a:r>
              <a:rPr dirty="0" spc="-50"/>
              <a:t> </a:t>
            </a:r>
            <a:r>
              <a:rPr dirty="0"/>
              <a:t>Tied</a:t>
            </a:r>
            <a:r>
              <a:rPr dirty="0" spc="-50"/>
              <a:t> </a:t>
            </a:r>
            <a:r>
              <a:rPr dirty="0"/>
              <a:t>to</a:t>
            </a:r>
            <a:r>
              <a:rPr dirty="0" spc="-50"/>
              <a:t> </a:t>
            </a:r>
            <a:r>
              <a:rPr dirty="0" spc="-25"/>
              <a:t>VBC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37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5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1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60511" y="4288420"/>
            <a:ext cx="2712085" cy="0"/>
          </a:xfrm>
          <a:custGeom>
            <a:avLst/>
            <a:gdLst/>
            <a:ahLst/>
            <a:cxnLst/>
            <a:rect l="l" t="t" r="r" b="b"/>
            <a:pathLst>
              <a:path w="2712085" h="0">
                <a:moveTo>
                  <a:pt x="0" y="0"/>
                </a:moveTo>
                <a:lnTo>
                  <a:pt x="2711753" y="0"/>
                </a:lnTo>
              </a:path>
            </a:pathLst>
          </a:custGeom>
          <a:ln w="185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49835" y="4288420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 h="0">
                <a:moveTo>
                  <a:pt x="0" y="0"/>
                </a:moveTo>
                <a:lnTo>
                  <a:pt x="2678291" y="0"/>
                </a:lnTo>
              </a:path>
            </a:pathLst>
          </a:custGeom>
          <a:ln w="185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420336" y="2730235"/>
            <a:ext cx="219075" cy="438150"/>
            <a:chOff x="420336" y="2730235"/>
            <a:chExt cx="219075" cy="438150"/>
          </a:xfrm>
        </p:grpSpPr>
        <p:sp>
          <p:nvSpPr>
            <p:cNvPr id="7" name="object 7"/>
            <p:cNvSpPr/>
            <p:nvPr/>
          </p:nvSpPr>
          <p:spPr>
            <a:xfrm>
              <a:off x="529615" y="2747187"/>
              <a:ext cx="0" cy="421005"/>
            </a:xfrm>
            <a:custGeom>
              <a:avLst/>
              <a:gdLst/>
              <a:ahLst/>
              <a:cxnLst/>
              <a:rect l="l" t="t" r="r" b="b"/>
              <a:pathLst>
                <a:path w="0" h="421005">
                  <a:moveTo>
                    <a:pt x="0" y="420827"/>
                  </a:moveTo>
                  <a:lnTo>
                    <a:pt x="0" y="0"/>
                  </a:lnTo>
                </a:path>
              </a:pathLst>
            </a:custGeom>
            <a:ln w="18592">
              <a:solidFill>
                <a:srgbClr val="5787B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20336" y="2739532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 h="0">
                  <a:moveTo>
                    <a:pt x="218554" y="0"/>
                  </a:moveTo>
                  <a:lnTo>
                    <a:pt x="0" y="0"/>
                  </a:lnTo>
                </a:path>
              </a:pathLst>
            </a:custGeom>
            <a:ln w="18592">
              <a:solidFill>
                <a:srgbClr val="5787B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1001461" y="2747187"/>
            <a:ext cx="0" cy="421005"/>
          </a:xfrm>
          <a:custGeom>
            <a:avLst/>
            <a:gdLst/>
            <a:ahLst/>
            <a:cxnLst/>
            <a:rect l="l" t="t" r="r" b="b"/>
            <a:pathLst>
              <a:path w="0" h="421005">
                <a:moveTo>
                  <a:pt x="0" y="420827"/>
                </a:moveTo>
                <a:lnTo>
                  <a:pt x="0" y="0"/>
                </a:lnTo>
              </a:path>
            </a:pathLst>
          </a:custGeom>
          <a:ln w="18592">
            <a:solidFill>
              <a:srgbClr val="7AA1C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08927" y="2747187"/>
            <a:ext cx="0" cy="421005"/>
          </a:xfrm>
          <a:custGeom>
            <a:avLst/>
            <a:gdLst/>
            <a:ahLst/>
            <a:cxnLst/>
            <a:rect l="l" t="t" r="r" b="b"/>
            <a:pathLst>
              <a:path w="0" h="421005">
                <a:moveTo>
                  <a:pt x="0" y="420827"/>
                </a:moveTo>
                <a:lnTo>
                  <a:pt x="0" y="0"/>
                </a:lnTo>
              </a:path>
            </a:pathLst>
          </a:custGeom>
          <a:ln w="18592">
            <a:solidFill>
              <a:srgbClr val="39C1C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99233" y="2747187"/>
            <a:ext cx="0" cy="421005"/>
          </a:xfrm>
          <a:custGeom>
            <a:avLst/>
            <a:gdLst/>
            <a:ahLst/>
            <a:cxnLst/>
            <a:rect l="l" t="t" r="r" b="b"/>
            <a:pathLst>
              <a:path w="0" h="421005">
                <a:moveTo>
                  <a:pt x="0" y="420827"/>
                </a:moveTo>
                <a:lnTo>
                  <a:pt x="0" y="0"/>
                </a:lnTo>
              </a:path>
            </a:pathLst>
          </a:custGeom>
          <a:ln w="18592">
            <a:solidFill>
              <a:srgbClr val="85D1D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661340" y="2747187"/>
            <a:ext cx="0" cy="421005"/>
          </a:xfrm>
          <a:custGeom>
            <a:avLst/>
            <a:gdLst/>
            <a:ahLst/>
            <a:cxnLst/>
            <a:rect l="l" t="t" r="r" b="b"/>
            <a:pathLst>
              <a:path w="0" h="421005">
                <a:moveTo>
                  <a:pt x="0" y="420827"/>
                </a:moveTo>
                <a:lnTo>
                  <a:pt x="0" y="0"/>
                </a:lnTo>
              </a:path>
            </a:pathLst>
          </a:custGeom>
          <a:ln w="18592">
            <a:solidFill>
              <a:srgbClr val="5456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410763" y="2747187"/>
            <a:ext cx="0" cy="421005"/>
          </a:xfrm>
          <a:custGeom>
            <a:avLst/>
            <a:gdLst/>
            <a:ahLst/>
            <a:cxnLst/>
            <a:rect l="l" t="t" r="r" b="b"/>
            <a:pathLst>
              <a:path w="0" h="421005">
                <a:moveTo>
                  <a:pt x="0" y="420827"/>
                </a:moveTo>
                <a:lnTo>
                  <a:pt x="0" y="0"/>
                </a:lnTo>
              </a:path>
            </a:pathLst>
          </a:custGeom>
          <a:ln w="18592">
            <a:solidFill>
              <a:srgbClr val="657C8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488823" y="2747187"/>
            <a:ext cx="0" cy="421005"/>
          </a:xfrm>
          <a:custGeom>
            <a:avLst/>
            <a:gdLst/>
            <a:ahLst/>
            <a:cxnLst/>
            <a:rect l="l" t="t" r="r" b="b"/>
            <a:pathLst>
              <a:path w="0" h="421005">
                <a:moveTo>
                  <a:pt x="0" y="420827"/>
                </a:moveTo>
                <a:lnTo>
                  <a:pt x="0" y="0"/>
                </a:lnTo>
              </a:path>
            </a:pathLst>
          </a:custGeom>
          <a:ln w="18592">
            <a:solidFill>
              <a:srgbClr val="A7B6C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08908" y="2408976"/>
          <a:ext cx="8415655" cy="1953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475"/>
                <a:gridCol w="694690"/>
                <a:gridCol w="1320165"/>
                <a:gridCol w="2069465"/>
                <a:gridCol w="1843404"/>
                <a:gridCol w="1654175"/>
                <a:gridCol w="499745"/>
              </a:tblGrid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5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0%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100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1-</a:t>
                      </a:r>
                      <a:r>
                        <a:rPr dirty="0" sz="1200" spc="-25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10%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12065">
                    <a:lnB w="19050">
                      <a:solidFill>
                        <a:srgbClr val="7AA1C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0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11-</a:t>
                      </a:r>
                      <a:r>
                        <a:rPr dirty="0" sz="1200" spc="-25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20%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12065">
                    <a:lnB w="19050">
                      <a:solidFill>
                        <a:srgbClr val="39C1C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5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0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21-</a:t>
                      </a:r>
                      <a:r>
                        <a:rPr dirty="0" sz="1200" spc="-25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30%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12065">
                    <a:lnB w="19050">
                      <a:solidFill>
                        <a:srgbClr val="85D1D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578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0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31-</a:t>
                      </a:r>
                      <a:r>
                        <a:rPr dirty="0" sz="1200" spc="-25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40%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12065">
                    <a:lnB w="19050">
                      <a:solidFill>
                        <a:srgbClr val="5456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0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41-</a:t>
                      </a:r>
                      <a:r>
                        <a:rPr dirty="0" sz="1200" spc="-25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50%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12065">
                    <a:lnB w="19050">
                      <a:solidFill>
                        <a:srgbClr val="657C8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0">
                          <a:solidFill>
                            <a:srgbClr val="4D545C"/>
                          </a:solidFill>
                          <a:latin typeface="Segoe UI"/>
                          <a:cs typeface="Segoe UI"/>
                        </a:rPr>
                        <a:t>50+%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12065">
                    <a:lnB w="19050">
                      <a:solidFill>
                        <a:srgbClr val="A7B6C0"/>
                      </a:solidFill>
                      <a:prstDash val="solid"/>
                    </a:lnB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7AA1C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39C1C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85D1D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54565B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657C8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A7B6C0"/>
                      </a:solidFill>
                      <a:prstDash val="solid"/>
                    </a:lnT>
                  </a:tcPr>
                </a:tc>
              </a:tr>
              <a:tr h="903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2%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54305">
                    <a:solidFill>
                      <a:srgbClr val="5787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9%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56845">
                    <a:solidFill>
                      <a:srgbClr val="7AA1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16%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56845">
                    <a:solidFill>
                      <a:srgbClr val="39C1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 marR="2540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26%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56845">
                    <a:solidFill>
                      <a:srgbClr val="85D1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22%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56845">
                    <a:solidFill>
                      <a:srgbClr val="54565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20%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56845">
                    <a:solidFill>
                      <a:srgbClr val="657C8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5%</a:t>
                      </a:r>
                      <a:endParaRPr sz="1300">
                        <a:latin typeface="Segoe UI"/>
                        <a:cs typeface="Segoe UI"/>
                      </a:endParaRPr>
                    </a:p>
                  </a:txBody>
                  <a:tcPr marL="0" marR="0" marB="0" marT="156845">
                    <a:solidFill>
                      <a:srgbClr val="A7B6C0"/>
                    </a:solidFill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marR="639445">
                        <a:lnSpc>
                          <a:spcPts val="1525"/>
                        </a:lnSpc>
                        <a:spcBef>
                          <a:spcPts val="1350"/>
                        </a:spcBef>
                      </a:pPr>
                      <a:r>
                        <a:rPr dirty="0" sz="1300" spc="135" b="1">
                          <a:solidFill>
                            <a:srgbClr val="67707F"/>
                          </a:solidFill>
                          <a:latin typeface="Segoe UI Semibold"/>
                          <a:cs typeface="Segoe UI Semibold"/>
                        </a:rPr>
                        <a:t>73% </a:t>
                      </a:r>
                      <a:endParaRPr sz="1300">
                        <a:latin typeface="Segoe UI Semibold"/>
                        <a:cs typeface="Segoe UI Semibold"/>
                      </a:endParaRPr>
                    </a:p>
                  </a:txBody>
                  <a:tcPr marL="0" marR="0" marB="0" marT="1714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7906384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/>
              <a:t>VBC</a:t>
            </a:r>
            <a:r>
              <a:rPr dirty="0" spc="-40"/>
              <a:t> </a:t>
            </a:r>
            <a:r>
              <a:rPr dirty="0"/>
              <a:t>Initiatives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/>
              <a:t>Alternative</a:t>
            </a:r>
            <a:r>
              <a:rPr dirty="0" spc="-40"/>
              <a:t> </a:t>
            </a:r>
            <a:r>
              <a:rPr dirty="0" spc="-10"/>
              <a:t>Payment</a:t>
            </a:r>
            <a:r>
              <a:rPr dirty="0" spc="-45"/>
              <a:t> </a:t>
            </a:r>
            <a:r>
              <a:rPr dirty="0"/>
              <a:t>Models</a:t>
            </a:r>
            <a:r>
              <a:rPr dirty="0" spc="-40"/>
              <a:t> </a:t>
            </a:r>
            <a:r>
              <a:rPr dirty="0"/>
              <a:t>Organizations</a:t>
            </a:r>
            <a:r>
              <a:rPr dirty="0" spc="-40"/>
              <a:t> </a:t>
            </a:r>
            <a:r>
              <a:rPr dirty="0" spc="-25"/>
              <a:t>are </a:t>
            </a:r>
            <a:r>
              <a:rPr dirty="0"/>
              <a:t>Actively</a:t>
            </a:r>
            <a:r>
              <a:rPr dirty="0" spc="-60"/>
              <a:t> </a:t>
            </a:r>
            <a:r>
              <a:rPr dirty="0"/>
              <a:t>Engaged</a:t>
            </a:r>
            <a:r>
              <a:rPr dirty="0" spc="-55"/>
              <a:t> </a:t>
            </a:r>
            <a:r>
              <a:rPr dirty="0"/>
              <a:t>in</a:t>
            </a:r>
            <a:r>
              <a:rPr dirty="0" spc="-60"/>
              <a:t> </a:t>
            </a:r>
            <a:r>
              <a:rPr dirty="0"/>
              <a:t>Now,</a:t>
            </a:r>
            <a:r>
              <a:rPr dirty="0" spc="-55"/>
              <a:t> </a:t>
            </a:r>
            <a:r>
              <a:rPr dirty="0"/>
              <a:t>or</a:t>
            </a:r>
            <a:r>
              <a:rPr dirty="0" spc="-60"/>
              <a:t> </a:t>
            </a:r>
            <a:r>
              <a:rPr dirty="0"/>
              <a:t>Planning</a:t>
            </a:r>
            <a:r>
              <a:rPr dirty="0" spc="-55"/>
              <a:t> </a:t>
            </a:r>
            <a:r>
              <a:rPr dirty="0"/>
              <a:t>to</a:t>
            </a:r>
            <a:r>
              <a:rPr dirty="0" spc="-65"/>
              <a:t> </a:t>
            </a:r>
            <a:r>
              <a:rPr dirty="0" spc="-10"/>
              <a:t>Pursue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2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9762" y="1632948"/>
            <a:ext cx="30867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Quality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Programs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with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Upside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Incentives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Only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951" y="1847241"/>
            <a:ext cx="8074025" cy="294005"/>
          </a:xfrm>
          <a:custGeom>
            <a:avLst/>
            <a:gdLst/>
            <a:ahLst/>
            <a:cxnLst/>
            <a:rect l="l" t="t" r="r" b="b"/>
            <a:pathLst>
              <a:path w="8074025" h="294005">
                <a:moveTo>
                  <a:pt x="7926743" y="0"/>
                </a:moveTo>
                <a:lnTo>
                  <a:pt x="0" y="0"/>
                </a:lnTo>
                <a:lnTo>
                  <a:pt x="0" y="293598"/>
                </a:lnTo>
                <a:lnTo>
                  <a:pt x="7926743" y="293598"/>
                </a:lnTo>
                <a:lnTo>
                  <a:pt x="7973143" y="286114"/>
                </a:lnTo>
                <a:lnTo>
                  <a:pt x="8013441" y="265275"/>
                </a:lnTo>
                <a:lnTo>
                  <a:pt x="8045219" y="233497"/>
                </a:lnTo>
                <a:lnTo>
                  <a:pt x="8066058" y="193199"/>
                </a:lnTo>
                <a:lnTo>
                  <a:pt x="8073542" y="146799"/>
                </a:lnTo>
                <a:lnTo>
                  <a:pt x="8066058" y="100398"/>
                </a:lnTo>
                <a:lnTo>
                  <a:pt x="8045219" y="60100"/>
                </a:lnTo>
                <a:lnTo>
                  <a:pt x="8013441" y="28323"/>
                </a:lnTo>
                <a:lnTo>
                  <a:pt x="7973143" y="7483"/>
                </a:lnTo>
                <a:lnTo>
                  <a:pt x="7926743" y="0"/>
                </a:lnTo>
                <a:close/>
              </a:path>
            </a:pathLst>
          </a:custGeom>
          <a:solidFill>
            <a:srgbClr val="406F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115797" y="1876342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68%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9762" y="2248014"/>
            <a:ext cx="25184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Bundled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Payments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(Episodes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of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Care)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6951" y="2459589"/>
            <a:ext cx="7289165" cy="294005"/>
          </a:xfrm>
          <a:custGeom>
            <a:avLst/>
            <a:gdLst/>
            <a:ahLst/>
            <a:cxnLst/>
            <a:rect l="l" t="t" r="r" b="b"/>
            <a:pathLst>
              <a:path w="7289165" h="294005">
                <a:moveTo>
                  <a:pt x="7142010" y="0"/>
                </a:moveTo>
                <a:lnTo>
                  <a:pt x="0" y="0"/>
                </a:lnTo>
                <a:lnTo>
                  <a:pt x="0" y="293598"/>
                </a:lnTo>
                <a:lnTo>
                  <a:pt x="7142010" y="293598"/>
                </a:lnTo>
                <a:lnTo>
                  <a:pt x="7188410" y="286114"/>
                </a:lnTo>
                <a:lnTo>
                  <a:pt x="7228708" y="265275"/>
                </a:lnTo>
                <a:lnTo>
                  <a:pt x="7260486" y="233497"/>
                </a:lnTo>
                <a:lnTo>
                  <a:pt x="7281325" y="193199"/>
                </a:lnTo>
                <a:lnTo>
                  <a:pt x="7288809" y="146799"/>
                </a:lnTo>
                <a:lnTo>
                  <a:pt x="7281325" y="100398"/>
                </a:lnTo>
                <a:lnTo>
                  <a:pt x="7260486" y="60100"/>
                </a:lnTo>
                <a:lnTo>
                  <a:pt x="7228708" y="28323"/>
                </a:lnTo>
                <a:lnTo>
                  <a:pt x="7188410" y="7483"/>
                </a:lnTo>
                <a:lnTo>
                  <a:pt x="7142010" y="0"/>
                </a:lnTo>
                <a:close/>
              </a:path>
            </a:pathLst>
          </a:custGeom>
          <a:solidFill>
            <a:srgbClr val="5787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328397" y="2488689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64%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9762" y="2858879"/>
            <a:ext cx="3554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Primary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Care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Attribution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with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Upside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Incentives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Only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6951" y="3076140"/>
            <a:ext cx="6558915" cy="294005"/>
          </a:xfrm>
          <a:custGeom>
            <a:avLst/>
            <a:gdLst/>
            <a:ahLst/>
            <a:cxnLst/>
            <a:rect l="l" t="t" r="r" b="b"/>
            <a:pathLst>
              <a:path w="6558915" h="294004">
                <a:moveTo>
                  <a:pt x="6411874" y="0"/>
                </a:moveTo>
                <a:lnTo>
                  <a:pt x="0" y="0"/>
                </a:lnTo>
                <a:lnTo>
                  <a:pt x="0" y="293598"/>
                </a:lnTo>
                <a:lnTo>
                  <a:pt x="6411874" y="293598"/>
                </a:lnTo>
                <a:lnTo>
                  <a:pt x="6458281" y="286114"/>
                </a:lnTo>
                <a:lnTo>
                  <a:pt x="6498582" y="265275"/>
                </a:lnTo>
                <a:lnTo>
                  <a:pt x="6530362" y="233497"/>
                </a:lnTo>
                <a:lnTo>
                  <a:pt x="6551202" y="193199"/>
                </a:lnTo>
                <a:lnTo>
                  <a:pt x="6558686" y="146799"/>
                </a:lnTo>
                <a:lnTo>
                  <a:pt x="6551202" y="100398"/>
                </a:lnTo>
                <a:lnTo>
                  <a:pt x="6530362" y="60100"/>
                </a:lnTo>
                <a:lnTo>
                  <a:pt x="6498582" y="28323"/>
                </a:lnTo>
                <a:lnTo>
                  <a:pt x="6458281" y="7483"/>
                </a:lnTo>
                <a:lnTo>
                  <a:pt x="6411874" y="0"/>
                </a:lnTo>
                <a:close/>
              </a:path>
            </a:pathLst>
          </a:custGeom>
          <a:solidFill>
            <a:srgbClr val="39C1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604497" y="3105241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49%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9762" y="3479631"/>
            <a:ext cx="26447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Two-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Sided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(Upside</a:t>
            </a:r>
            <a:r>
              <a:rPr dirty="0" sz="1200" spc="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and Downside)</a:t>
            </a:r>
            <a:r>
              <a:rPr dirty="0" sz="1200" spc="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Risk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6951" y="3682804"/>
            <a:ext cx="5295265" cy="294005"/>
          </a:xfrm>
          <a:custGeom>
            <a:avLst/>
            <a:gdLst/>
            <a:ahLst/>
            <a:cxnLst/>
            <a:rect l="l" t="t" r="r" b="b"/>
            <a:pathLst>
              <a:path w="5295265" h="294004">
                <a:moveTo>
                  <a:pt x="5148199" y="0"/>
                </a:moveTo>
                <a:lnTo>
                  <a:pt x="0" y="0"/>
                </a:lnTo>
                <a:lnTo>
                  <a:pt x="0" y="293598"/>
                </a:lnTo>
                <a:lnTo>
                  <a:pt x="5148199" y="293598"/>
                </a:lnTo>
                <a:lnTo>
                  <a:pt x="5194599" y="286114"/>
                </a:lnTo>
                <a:lnTo>
                  <a:pt x="5234897" y="265275"/>
                </a:lnTo>
                <a:lnTo>
                  <a:pt x="5266675" y="233497"/>
                </a:lnTo>
                <a:lnTo>
                  <a:pt x="5287514" y="193199"/>
                </a:lnTo>
                <a:lnTo>
                  <a:pt x="5294998" y="146799"/>
                </a:lnTo>
                <a:lnTo>
                  <a:pt x="5287514" y="100398"/>
                </a:lnTo>
                <a:lnTo>
                  <a:pt x="5266675" y="60100"/>
                </a:lnTo>
                <a:lnTo>
                  <a:pt x="5234897" y="28323"/>
                </a:lnTo>
                <a:lnTo>
                  <a:pt x="5194599" y="7483"/>
                </a:lnTo>
                <a:lnTo>
                  <a:pt x="5148199" y="0"/>
                </a:lnTo>
                <a:close/>
              </a:path>
            </a:pathLst>
          </a:custGeom>
          <a:solidFill>
            <a:srgbClr val="85D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334498" y="3711905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9762" y="4089753"/>
            <a:ext cx="11728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Partial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Capitation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6951" y="4300096"/>
            <a:ext cx="4251325" cy="294005"/>
          </a:xfrm>
          <a:custGeom>
            <a:avLst/>
            <a:gdLst/>
            <a:ahLst/>
            <a:cxnLst/>
            <a:rect l="l" t="t" r="r" b="b"/>
            <a:pathLst>
              <a:path w="4251325" h="294004">
                <a:moveTo>
                  <a:pt x="4104487" y="0"/>
                </a:moveTo>
                <a:lnTo>
                  <a:pt x="0" y="0"/>
                </a:lnTo>
                <a:lnTo>
                  <a:pt x="0" y="293611"/>
                </a:lnTo>
                <a:lnTo>
                  <a:pt x="4104487" y="293611"/>
                </a:lnTo>
                <a:lnTo>
                  <a:pt x="4150888" y="286126"/>
                </a:lnTo>
                <a:lnTo>
                  <a:pt x="4191186" y="265283"/>
                </a:lnTo>
                <a:lnTo>
                  <a:pt x="4222963" y="233502"/>
                </a:lnTo>
                <a:lnTo>
                  <a:pt x="4243803" y="193201"/>
                </a:lnTo>
                <a:lnTo>
                  <a:pt x="4251286" y="146799"/>
                </a:lnTo>
                <a:lnTo>
                  <a:pt x="4243803" y="100398"/>
                </a:lnTo>
                <a:lnTo>
                  <a:pt x="4222963" y="60100"/>
                </a:lnTo>
                <a:lnTo>
                  <a:pt x="4191186" y="28323"/>
                </a:lnTo>
                <a:lnTo>
                  <a:pt x="4150888" y="7483"/>
                </a:lnTo>
                <a:lnTo>
                  <a:pt x="4104487" y="0"/>
                </a:lnTo>
                <a:close/>
              </a:path>
            </a:pathLst>
          </a:custGeom>
          <a:solidFill>
            <a:srgbClr val="5456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293098" y="4329197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30%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6951" y="4919981"/>
            <a:ext cx="3354704" cy="294005"/>
          </a:xfrm>
          <a:custGeom>
            <a:avLst/>
            <a:gdLst/>
            <a:ahLst/>
            <a:cxnLst/>
            <a:rect l="l" t="t" r="r" b="b"/>
            <a:pathLst>
              <a:path w="3354704" h="294004">
                <a:moveTo>
                  <a:pt x="3207423" y="0"/>
                </a:moveTo>
                <a:lnTo>
                  <a:pt x="0" y="0"/>
                </a:lnTo>
                <a:lnTo>
                  <a:pt x="0" y="293598"/>
                </a:lnTo>
                <a:lnTo>
                  <a:pt x="3207423" y="293598"/>
                </a:lnTo>
                <a:lnTo>
                  <a:pt x="3253823" y="286114"/>
                </a:lnTo>
                <a:lnTo>
                  <a:pt x="3294121" y="265275"/>
                </a:lnTo>
                <a:lnTo>
                  <a:pt x="3325899" y="233497"/>
                </a:lnTo>
                <a:lnTo>
                  <a:pt x="3346738" y="193199"/>
                </a:lnTo>
                <a:lnTo>
                  <a:pt x="3354222" y="146799"/>
                </a:lnTo>
                <a:lnTo>
                  <a:pt x="3346738" y="100398"/>
                </a:lnTo>
                <a:lnTo>
                  <a:pt x="3325899" y="60100"/>
                </a:lnTo>
                <a:lnTo>
                  <a:pt x="3294121" y="28323"/>
                </a:lnTo>
                <a:lnTo>
                  <a:pt x="3253823" y="7483"/>
                </a:lnTo>
                <a:lnTo>
                  <a:pt x="3207423" y="0"/>
                </a:lnTo>
                <a:close/>
              </a:path>
            </a:pathLst>
          </a:custGeom>
          <a:solidFill>
            <a:srgbClr val="657C8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29762" y="4633665"/>
            <a:ext cx="5325745" cy="111950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Global</a:t>
            </a:r>
            <a:r>
              <a:rPr dirty="0" sz="12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Capitation</a:t>
            </a:r>
            <a:endParaRPr sz="1200">
              <a:latin typeface="Segoe UI"/>
              <a:cs typeface="Segoe UI"/>
            </a:endParaRPr>
          </a:p>
          <a:p>
            <a:pPr algn="ctr" marL="581660">
              <a:lnSpc>
                <a:spcPct val="100000"/>
              </a:lnSpc>
              <a:spcBef>
                <a:spcPts val="54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23%</a:t>
            </a:r>
            <a:endParaRPr sz="13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Current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Initiatives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and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Plans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Pursue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any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VBC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Initiatives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or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Alternatives</a:t>
            </a:r>
            <a:endParaRPr sz="1200">
              <a:latin typeface="Segoe UI"/>
              <a:cs typeface="Segoe UI"/>
            </a:endParaRPr>
          </a:p>
          <a:p>
            <a:pPr marL="17145">
              <a:lnSpc>
                <a:spcPct val="100000"/>
              </a:lnSpc>
              <a:spcBef>
                <a:spcPts val="254"/>
              </a:spcBef>
            </a:pP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3550" y="1651507"/>
            <a:ext cx="0" cy="4058920"/>
          </a:xfrm>
          <a:custGeom>
            <a:avLst/>
            <a:gdLst/>
            <a:ahLst/>
            <a:cxnLst/>
            <a:rect l="l" t="t" r="r" b="b"/>
            <a:pathLst>
              <a:path w="0" h="4058920">
                <a:moveTo>
                  <a:pt x="0" y="0"/>
                </a:moveTo>
                <a:lnTo>
                  <a:pt x="0" y="4058920"/>
                </a:lnTo>
              </a:path>
            </a:pathLst>
          </a:custGeom>
          <a:ln w="12700">
            <a:solidFill>
              <a:srgbClr val="C0C1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7291070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pc="-40"/>
              <a:t>Top</a:t>
            </a:r>
            <a:r>
              <a:rPr dirty="0" spc="-70"/>
              <a:t> </a:t>
            </a:r>
            <a:r>
              <a:rPr dirty="0"/>
              <a:t>Three</a:t>
            </a:r>
            <a:r>
              <a:rPr dirty="0" spc="-65"/>
              <a:t> </a:t>
            </a:r>
            <a:r>
              <a:rPr dirty="0"/>
              <a:t>Factors</a:t>
            </a:r>
            <a:r>
              <a:rPr dirty="0" spc="-65"/>
              <a:t> </a:t>
            </a:r>
            <a:r>
              <a:rPr dirty="0"/>
              <a:t>Ranked</a:t>
            </a:r>
            <a:r>
              <a:rPr dirty="0" spc="-70"/>
              <a:t> </a:t>
            </a:r>
            <a:r>
              <a:rPr dirty="0"/>
              <a:t>for</a:t>
            </a:r>
            <a:r>
              <a:rPr dirty="0" spc="-65"/>
              <a:t> </a:t>
            </a:r>
            <a:r>
              <a:rPr dirty="0"/>
              <a:t>Successfully</a:t>
            </a:r>
            <a:r>
              <a:rPr dirty="0" spc="-70"/>
              <a:t> </a:t>
            </a:r>
            <a:r>
              <a:rPr dirty="0" spc="-10"/>
              <a:t>Implementing</a:t>
            </a:r>
            <a:r>
              <a:rPr dirty="0" spc="-65"/>
              <a:t> </a:t>
            </a:r>
            <a:r>
              <a:rPr dirty="0" spc="-25"/>
              <a:t>and </a:t>
            </a:r>
            <a:r>
              <a:rPr dirty="0"/>
              <a:t>Scaling</a:t>
            </a:r>
            <a:r>
              <a:rPr dirty="0" spc="-25"/>
              <a:t> </a:t>
            </a:r>
            <a:r>
              <a:rPr dirty="0"/>
              <a:t>VBC</a:t>
            </a:r>
            <a:r>
              <a:rPr dirty="0" spc="-25"/>
              <a:t> </a:t>
            </a:r>
            <a:r>
              <a:rPr dirty="0"/>
              <a:t>Within</a:t>
            </a:r>
            <a:r>
              <a:rPr dirty="0" spc="-20"/>
              <a:t> </a:t>
            </a:r>
            <a:r>
              <a:rPr dirty="0" spc="-10"/>
              <a:t>Organization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3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3115" y="1633964"/>
            <a:ext cx="3141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Technology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Platforms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Built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Specifically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for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VBC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127" y="1848258"/>
            <a:ext cx="8220075" cy="294005"/>
          </a:xfrm>
          <a:custGeom>
            <a:avLst/>
            <a:gdLst/>
            <a:ahLst/>
            <a:cxnLst/>
            <a:rect l="l" t="t" r="r" b="b"/>
            <a:pathLst>
              <a:path w="8220075" h="294005">
                <a:moveTo>
                  <a:pt x="8072869" y="0"/>
                </a:moveTo>
                <a:lnTo>
                  <a:pt x="0" y="0"/>
                </a:lnTo>
                <a:lnTo>
                  <a:pt x="0" y="293598"/>
                </a:lnTo>
                <a:lnTo>
                  <a:pt x="8072869" y="293598"/>
                </a:lnTo>
                <a:lnTo>
                  <a:pt x="8119269" y="286114"/>
                </a:lnTo>
                <a:lnTo>
                  <a:pt x="8159567" y="265275"/>
                </a:lnTo>
                <a:lnTo>
                  <a:pt x="8191345" y="233497"/>
                </a:lnTo>
                <a:lnTo>
                  <a:pt x="8212184" y="193199"/>
                </a:lnTo>
                <a:lnTo>
                  <a:pt x="8219668" y="146799"/>
                </a:lnTo>
                <a:lnTo>
                  <a:pt x="8212184" y="100398"/>
                </a:lnTo>
                <a:lnTo>
                  <a:pt x="8191345" y="60100"/>
                </a:lnTo>
                <a:lnTo>
                  <a:pt x="8159567" y="28323"/>
                </a:lnTo>
                <a:lnTo>
                  <a:pt x="8119269" y="7483"/>
                </a:lnTo>
                <a:lnTo>
                  <a:pt x="8072869" y="0"/>
                </a:lnTo>
                <a:close/>
              </a:path>
            </a:pathLst>
          </a:custGeom>
          <a:solidFill>
            <a:srgbClr val="406F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268375" y="1877359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62%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3115" y="2274430"/>
            <a:ext cx="2792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Advanced</a:t>
            </a:r>
            <a:r>
              <a:rPr dirty="0" sz="12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Analytics</a:t>
            </a:r>
            <a:r>
              <a:rPr dirty="0" sz="1200" spc="-4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and</a:t>
            </a:r>
            <a:r>
              <a:rPr dirty="0" sz="12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Data</a:t>
            </a:r>
            <a:r>
              <a:rPr dirty="0" sz="12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Capabilities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7127" y="2486006"/>
            <a:ext cx="6863715" cy="294005"/>
          </a:xfrm>
          <a:custGeom>
            <a:avLst/>
            <a:gdLst/>
            <a:ahLst/>
            <a:cxnLst/>
            <a:rect l="l" t="t" r="r" b="b"/>
            <a:pathLst>
              <a:path w="6863715" h="294005">
                <a:moveTo>
                  <a:pt x="6716420" y="0"/>
                </a:moveTo>
                <a:lnTo>
                  <a:pt x="0" y="0"/>
                </a:lnTo>
                <a:lnTo>
                  <a:pt x="0" y="293598"/>
                </a:lnTo>
                <a:lnTo>
                  <a:pt x="6716420" y="293598"/>
                </a:lnTo>
                <a:lnTo>
                  <a:pt x="6762822" y="286114"/>
                </a:lnTo>
                <a:lnTo>
                  <a:pt x="6803123" y="265275"/>
                </a:lnTo>
                <a:lnTo>
                  <a:pt x="6834904" y="233497"/>
                </a:lnTo>
                <a:lnTo>
                  <a:pt x="6855747" y="193199"/>
                </a:lnTo>
                <a:lnTo>
                  <a:pt x="6863232" y="146799"/>
                </a:lnTo>
                <a:lnTo>
                  <a:pt x="6855747" y="100398"/>
                </a:lnTo>
                <a:lnTo>
                  <a:pt x="6834904" y="60100"/>
                </a:lnTo>
                <a:lnTo>
                  <a:pt x="6803123" y="28323"/>
                </a:lnTo>
                <a:lnTo>
                  <a:pt x="6762822" y="7483"/>
                </a:lnTo>
                <a:lnTo>
                  <a:pt x="6716420" y="0"/>
                </a:lnTo>
                <a:close/>
              </a:path>
            </a:pathLst>
          </a:custGeom>
          <a:solidFill>
            <a:srgbClr val="5787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909475" y="2515106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53%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3115" y="2910695"/>
            <a:ext cx="29330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Coordination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and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Alignment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with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Providers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7127" y="3127957"/>
            <a:ext cx="6677659" cy="294005"/>
          </a:xfrm>
          <a:custGeom>
            <a:avLst/>
            <a:gdLst/>
            <a:ahLst/>
            <a:cxnLst/>
            <a:rect l="l" t="t" r="r" b="b"/>
            <a:pathLst>
              <a:path w="6677659" h="294004">
                <a:moveTo>
                  <a:pt x="6530594" y="0"/>
                </a:moveTo>
                <a:lnTo>
                  <a:pt x="0" y="0"/>
                </a:lnTo>
                <a:lnTo>
                  <a:pt x="0" y="293598"/>
                </a:lnTo>
                <a:lnTo>
                  <a:pt x="6530594" y="293598"/>
                </a:lnTo>
                <a:lnTo>
                  <a:pt x="6576994" y="286114"/>
                </a:lnTo>
                <a:lnTo>
                  <a:pt x="6617292" y="265275"/>
                </a:lnTo>
                <a:lnTo>
                  <a:pt x="6649070" y="233497"/>
                </a:lnTo>
                <a:lnTo>
                  <a:pt x="6669909" y="193199"/>
                </a:lnTo>
                <a:lnTo>
                  <a:pt x="6677393" y="146799"/>
                </a:lnTo>
                <a:lnTo>
                  <a:pt x="6669909" y="100398"/>
                </a:lnTo>
                <a:lnTo>
                  <a:pt x="6649070" y="60100"/>
                </a:lnTo>
                <a:lnTo>
                  <a:pt x="6617292" y="28323"/>
                </a:lnTo>
                <a:lnTo>
                  <a:pt x="6576994" y="7483"/>
                </a:lnTo>
                <a:lnTo>
                  <a:pt x="6530594" y="0"/>
                </a:lnTo>
                <a:close/>
              </a:path>
            </a:pathLst>
          </a:custGeom>
          <a:solidFill>
            <a:srgbClr val="39C1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718975" y="3157058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51%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3115" y="3556847"/>
            <a:ext cx="20789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Internal</a:t>
            </a:r>
            <a:r>
              <a:rPr dirty="0" sz="1200" spc="-5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Operational</a:t>
            </a:r>
            <a:r>
              <a:rPr dirty="0" sz="1200" spc="-4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Readiness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7127" y="3760021"/>
            <a:ext cx="5676900" cy="294005"/>
          </a:xfrm>
          <a:custGeom>
            <a:avLst/>
            <a:gdLst/>
            <a:ahLst/>
            <a:cxnLst/>
            <a:rect l="l" t="t" r="r" b="b"/>
            <a:pathLst>
              <a:path w="5676900" h="294004">
                <a:moveTo>
                  <a:pt x="5529935" y="0"/>
                </a:moveTo>
                <a:lnTo>
                  <a:pt x="0" y="0"/>
                </a:lnTo>
                <a:lnTo>
                  <a:pt x="0" y="293598"/>
                </a:lnTo>
                <a:lnTo>
                  <a:pt x="5529935" y="293598"/>
                </a:lnTo>
                <a:lnTo>
                  <a:pt x="5576336" y="286114"/>
                </a:lnTo>
                <a:lnTo>
                  <a:pt x="5616634" y="265275"/>
                </a:lnTo>
                <a:lnTo>
                  <a:pt x="5648411" y="233497"/>
                </a:lnTo>
                <a:lnTo>
                  <a:pt x="5669251" y="193199"/>
                </a:lnTo>
                <a:lnTo>
                  <a:pt x="5676734" y="146799"/>
                </a:lnTo>
                <a:lnTo>
                  <a:pt x="5669251" y="100398"/>
                </a:lnTo>
                <a:lnTo>
                  <a:pt x="5648411" y="60100"/>
                </a:lnTo>
                <a:lnTo>
                  <a:pt x="5616634" y="28323"/>
                </a:lnTo>
                <a:lnTo>
                  <a:pt x="5576336" y="7483"/>
                </a:lnTo>
                <a:lnTo>
                  <a:pt x="5529935" y="0"/>
                </a:lnTo>
                <a:close/>
              </a:path>
            </a:pathLst>
          </a:custGeom>
          <a:solidFill>
            <a:srgbClr val="85D1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715675" y="3789122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47%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3115" y="4192368"/>
            <a:ext cx="2419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Financial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Risk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Modeling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Capabilities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7127" y="4402714"/>
            <a:ext cx="4733290" cy="294005"/>
          </a:xfrm>
          <a:custGeom>
            <a:avLst/>
            <a:gdLst/>
            <a:ahLst/>
            <a:cxnLst/>
            <a:rect l="l" t="t" r="r" b="b"/>
            <a:pathLst>
              <a:path w="4733290" h="294004">
                <a:moveTo>
                  <a:pt x="4586452" y="0"/>
                </a:moveTo>
                <a:lnTo>
                  <a:pt x="0" y="0"/>
                </a:lnTo>
                <a:lnTo>
                  <a:pt x="0" y="293611"/>
                </a:lnTo>
                <a:lnTo>
                  <a:pt x="4586452" y="293611"/>
                </a:lnTo>
                <a:lnTo>
                  <a:pt x="4632854" y="286126"/>
                </a:lnTo>
                <a:lnTo>
                  <a:pt x="4673155" y="265283"/>
                </a:lnTo>
                <a:lnTo>
                  <a:pt x="4704936" y="233502"/>
                </a:lnTo>
                <a:lnTo>
                  <a:pt x="4725779" y="193201"/>
                </a:lnTo>
                <a:lnTo>
                  <a:pt x="4733264" y="146799"/>
                </a:lnTo>
                <a:lnTo>
                  <a:pt x="4725779" y="100398"/>
                </a:lnTo>
                <a:lnTo>
                  <a:pt x="4704936" y="60100"/>
                </a:lnTo>
                <a:lnTo>
                  <a:pt x="4673155" y="28323"/>
                </a:lnTo>
                <a:lnTo>
                  <a:pt x="4632854" y="7483"/>
                </a:lnTo>
                <a:lnTo>
                  <a:pt x="4586452" y="0"/>
                </a:lnTo>
                <a:close/>
              </a:path>
            </a:pathLst>
          </a:custGeom>
          <a:solidFill>
            <a:srgbClr val="5456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775875" y="4431814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44%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3115" y="4825298"/>
            <a:ext cx="20840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Regulatory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Clarity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and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Stability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7127" y="5047998"/>
            <a:ext cx="4566920" cy="294005"/>
          </a:xfrm>
          <a:custGeom>
            <a:avLst/>
            <a:gdLst/>
            <a:ahLst/>
            <a:cxnLst/>
            <a:rect l="l" t="t" r="r" b="b"/>
            <a:pathLst>
              <a:path w="4566920" h="294004">
                <a:moveTo>
                  <a:pt x="4419688" y="0"/>
                </a:moveTo>
                <a:lnTo>
                  <a:pt x="0" y="0"/>
                </a:lnTo>
                <a:lnTo>
                  <a:pt x="0" y="293598"/>
                </a:lnTo>
                <a:lnTo>
                  <a:pt x="4419688" y="293598"/>
                </a:lnTo>
                <a:lnTo>
                  <a:pt x="4466089" y="286114"/>
                </a:lnTo>
                <a:lnTo>
                  <a:pt x="4506387" y="265275"/>
                </a:lnTo>
                <a:lnTo>
                  <a:pt x="4538164" y="233497"/>
                </a:lnTo>
                <a:lnTo>
                  <a:pt x="4559004" y="193199"/>
                </a:lnTo>
                <a:lnTo>
                  <a:pt x="4566488" y="146799"/>
                </a:lnTo>
                <a:lnTo>
                  <a:pt x="4559004" y="100398"/>
                </a:lnTo>
                <a:lnTo>
                  <a:pt x="4538164" y="60100"/>
                </a:lnTo>
                <a:lnTo>
                  <a:pt x="4506387" y="28323"/>
                </a:lnTo>
                <a:lnTo>
                  <a:pt x="4466089" y="7483"/>
                </a:lnTo>
                <a:lnTo>
                  <a:pt x="4419688" y="0"/>
                </a:lnTo>
                <a:close/>
              </a:path>
            </a:pathLst>
          </a:custGeom>
          <a:solidFill>
            <a:srgbClr val="657C8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610775" y="5077099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43%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63550" y="1652525"/>
            <a:ext cx="0" cy="3823335"/>
          </a:xfrm>
          <a:custGeom>
            <a:avLst/>
            <a:gdLst/>
            <a:ahLst/>
            <a:cxnLst/>
            <a:rect l="l" t="t" r="r" b="b"/>
            <a:pathLst>
              <a:path w="0" h="3823335">
                <a:moveTo>
                  <a:pt x="0" y="0"/>
                </a:moveTo>
                <a:lnTo>
                  <a:pt x="0" y="3823208"/>
                </a:lnTo>
              </a:path>
            </a:pathLst>
          </a:custGeom>
          <a:ln w="12700">
            <a:solidFill>
              <a:srgbClr val="C0C1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8098155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b="0">
                <a:latin typeface="Segoe UI"/>
                <a:cs typeface="Segoe UI"/>
              </a:rPr>
              <a:t>Agree</a:t>
            </a:r>
            <a:r>
              <a:rPr dirty="0" spc="-55" b="0">
                <a:latin typeface="Segoe UI"/>
                <a:cs typeface="Segoe UI"/>
              </a:rPr>
              <a:t> </a:t>
            </a:r>
            <a:r>
              <a:rPr dirty="0" b="0">
                <a:latin typeface="Segoe UI"/>
                <a:cs typeface="Segoe UI"/>
              </a:rPr>
              <a:t>or</a:t>
            </a:r>
            <a:r>
              <a:rPr dirty="0" spc="-50" b="0">
                <a:latin typeface="Segoe UI"/>
                <a:cs typeface="Segoe UI"/>
              </a:rPr>
              <a:t> </a:t>
            </a:r>
            <a:r>
              <a:rPr dirty="0" b="0">
                <a:latin typeface="Segoe UI"/>
                <a:cs typeface="Segoe UI"/>
              </a:rPr>
              <a:t>Disagree:</a:t>
            </a:r>
            <a:r>
              <a:rPr dirty="0" spc="-55" b="0">
                <a:latin typeface="Segoe UI"/>
                <a:cs typeface="Segoe UI"/>
              </a:rPr>
              <a:t> </a:t>
            </a:r>
            <a:r>
              <a:rPr dirty="0"/>
              <a:t>We</a:t>
            </a:r>
            <a:r>
              <a:rPr dirty="0" spc="-50"/>
              <a:t> </a:t>
            </a:r>
            <a:r>
              <a:rPr dirty="0"/>
              <a:t>Are</a:t>
            </a:r>
            <a:r>
              <a:rPr dirty="0" spc="-55"/>
              <a:t> </a:t>
            </a:r>
            <a:r>
              <a:rPr dirty="0"/>
              <a:t>Not</a:t>
            </a:r>
            <a:r>
              <a:rPr dirty="0" spc="-55"/>
              <a:t> </a:t>
            </a:r>
            <a:r>
              <a:rPr dirty="0"/>
              <a:t>Currently</a:t>
            </a:r>
            <a:r>
              <a:rPr dirty="0" spc="-50"/>
              <a:t> </a:t>
            </a:r>
            <a:r>
              <a:rPr dirty="0"/>
              <a:t>Achieving</a:t>
            </a:r>
            <a:r>
              <a:rPr dirty="0" spc="-50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/>
              <a:t>Cost</a:t>
            </a:r>
            <a:r>
              <a:rPr dirty="0" spc="-55"/>
              <a:t> </a:t>
            </a:r>
            <a:r>
              <a:rPr dirty="0" spc="-25"/>
              <a:t>and </a:t>
            </a:r>
            <a:r>
              <a:rPr dirty="0"/>
              <a:t>Quality</a:t>
            </a:r>
            <a:r>
              <a:rPr dirty="0" spc="-55"/>
              <a:t> </a:t>
            </a:r>
            <a:r>
              <a:rPr dirty="0"/>
              <a:t>Outcomes</a:t>
            </a:r>
            <a:r>
              <a:rPr dirty="0" spc="-55"/>
              <a:t> </a:t>
            </a:r>
            <a:r>
              <a:rPr dirty="0"/>
              <a:t>Expected</a:t>
            </a:r>
            <a:r>
              <a:rPr dirty="0" spc="-55"/>
              <a:t> </a:t>
            </a:r>
            <a:r>
              <a:rPr dirty="0"/>
              <a:t>from</a:t>
            </a:r>
            <a:r>
              <a:rPr dirty="0" spc="-55"/>
              <a:t> </a:t>
            </a:r>
            <a:r>
              <a:rPr dirty="0"/>
              <a:t>Our</a:t>
            </a:r>
            <a:r>
              <a:rPr dirty="0" spc="-55"/>
              <a:t> </a:t>
            </a:r>
            <a:r>
              <a:rPr dirty="0"/>
              <a:t>VBC</a:t>
            </a:r>
            <a:r>
              <a:rPr dirty="0" spc="-55"/>
              <a:t> </a:t>
            </a:r>
            <a:r>
              <a:rPr dirty="0"/>
              <a:t>Programs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 spc="-10"/>
              <a:t>Initiatives.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664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4</a:t>
            </a:r>
            <a:endParaRPr sz="1200">
              <a:latin typeface="Segoe UI Semilight"/>
              <a:cs typeface="Segoe UI Semi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309" y="3636517"/>
            <a:ext cx="192024" cy="192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4309" y="4003800"/>
            <a:ext cx="192024" cy="192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81121" y="3636517"/>
            <a:ext cx="192024" cy="1920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12498" y="3636517"/>
            <a:ext cx="192024" cy="1920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520836" y="3632102"/>
            <a:ext cx="5988685" cy="568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9385" algn="l"/>
                <a:tab pos="3035935" algn="l"/>
                <a:tab pos="4799965" algn="l"/>
              </a:tabLst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strongly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	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somewhat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	Disagree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somewhat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	Disagree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strongly</a:t>
            </a: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  <a:tabLst>
                <a:tab pos="5189855" algn="l"/>
              </a:tabLst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N/A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-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We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do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have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any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current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value-based</a:t>
            </a:r>
            <a:r>
              <a:rPr dirty="0" sz="1200" spc="-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care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programs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or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initiatives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	</a:t>
            </a: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2%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8852" y="3627429"/>
            <a:ext cx="263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71259" y="3630167"/>
            <a:ext cx="204724" cy="20472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8536990" y="2742692"/>
            <a:ext cx="149860" cy="622300"/>
          </a:xfrm>
          <a:custGeom>
            <a:avLst/>
            <a:gdLst/>
            <a:ahLst/>
            <a:cxnLst/>
            <a:rect l="l" t="t" r="r" b="b"/>
            <a:pathLst>
              <a:path w="149859" h="622300">
                <a:moveTo>
                  <a:pt x="149809" y="0"/>
                </a:moveTo>
                <a:lnTo>
                  <a:pt x="0" y="0"/>
                </a:lnTo>
                <a:lnTo>
                  <a:pt x="0" y="621791"/>
                </a:lnTo>
                <a:lnTo>
                  <a:pt x="149809" y="621791"/>
                </a:lnTo>
                <a:lnTo>
                  <a:pt x="149809" y="0"/>
                </a:lnTo>
                <a:close/>
              </a:path>
            </a:pathLst>
          </a:custGeom>
          <a:solidFill>
            <a:srgbClr val="657C8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647020" y="2742692"/>
            <a:ext cx="3749040" cy="622300"/>
          </a:xfrm>
          <a:prstGeom prst="rect">
            <a:avLst/>
          </a:prstGeom>
          <a:solidFill>
            <a:srgbClr val="39C1CD"/>
          </a:solidFill>
        </p:spPr>
        <p:txBody>
          <a:bodyPr wrap="square" lIns="0" tIns="361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85"/>
              </a:spcBef>
            </a:pPr>
            <a:endParaRPr sz="1200">
              <a:latin typeface="Times New Roman"/>
              <a:cs typeface="Times New Roman"/>
            </a:endParaRPr>
          </a:p>
          <a:p>
            <a:pPr algn="ctr" marR="3175">
              <a:lnSpc>
                <a:spcPct val="100000"/>
              </a:lnSpc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44%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95781" y="2742692"/>
            <a:ext cx="1142365" cy="622300"/>
          </a:xfrm>
          <a:prstGeom prst="rect">
            <a:avLst/>
          </a:prstGeom>
          <a:solidFill>
            <a:srgbClr val="54565B"/>
          </a:solidFill>
        </p:spPr>
        <p:txBody>
          <a:bodyPr wrap="square" lIns="0" tIns="381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15%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200" y="2742692"/>
            <a:ext cx="3190240" cy="622300"/>
          </a:xfrm>
          <a:prstGeom prst="rect">
            <a:avLst/>
          </a:prstGeom>
          <a:solidFill>
            <a:srgbClr val="6886B8"/>
          </a:solidFill>
        </p:spPr>
        <p:txBody>
          <a:bodyPr wrap="square" lIns="0" tIns="361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85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200" spc="-25" b="1">
                <a:solidFill>
                  <a:srgbClr val="FFFFFF"/>
                </a:solidFill>
                <a:latin typeface="Segoe UI"/>
                <a:cs typeface="Segoe UI"/>
              </a:rPr>
              <a:t>39%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7200" y="2559174"/>
            <a:ext cx="3139440" cy="57150"/>
            <a:chOff x="457200" y="2559174"/>
            <a:chExt cx="3139440" cy="57150"/>
          </a:xfrm>
        </p:grpSpPr>
        <p:sp>
          <p:nvSpPr>
            <p:cNvPr id="16" name="object 16"/>
            <p:cNvSpPr/>
            <p:nvPr/>
          </p:nvSpPr>
          <p:spPr>
            <a:xfrm>
              <a:off x="463550" y="2587749"/>
              <a:ext cx="3133090" cy="0"/>
            </a:xfrm>
            <a:custGeom>
              <a:avLst/>
              <a:gdLst/>
              <a:ahLst/>
              <a:cxnLst/>
              <a:rect l="l" t="t" r="r" b="b"/>
              <a:pathLst>
                <a:path w="3133090" h="0">
                  <a:moveTo>
                    <a:pt x="0" y="0"/>
                  </a:moveTo>
                  <a:lnTo>
                    <a:pt x="313250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3550" y="2559174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4267771" y="2559174"/>
            <a:ext cx="3139440" cy="57150"/>
            <a:chOff x="4267771" y="2559174"/>
            <a:chExt cx="3139440" cy="57150"/>
          </a:xfrm>
        </p:grpSpPr>
        <p:sp>
          <p:nvSpPr>
            <p:cNvPr id="19" name="object 19"/>
            <p:cNvSpPr/>
            <p:nvPr/>
          </p:nvSpPr>
          <p:spPr>
            <a:xfrm>
              <a:off x="4267771" y="2587749"/>
              <a:ext cx="3133090" cy="0"/>
            </a:xfrm>
            <a:custGeom>
              <a:avLst/>
              <a:gdLst/>
              <a:ahLst/>
              <a:cxnLst/>
              <a:rect l="l" t="t" r="r" b="b"/>
              <a:pathLst>
                <a:path w="3133090" h="0">
                  <a:moveTo>
                    <a:pt x="0" y="0"/>
                  </a:moveTo>
                  <a:lnTo>
                    <a:pt x="313251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400290" y="2559174"/>
              <a:ext cx="0" cy="57150"/>
            </a:xfrm>
            <a:custGeom>
              <a:avLst/>
              <a:gdLst/>
              <a:ahLst/>
              <a:cxnLst/>
              <a:rect l="l" t="t" r="r" b="b"/>
              <a:pathLst>
                <a:path w="0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3725171" y="2451762"/>
            <a:ext cx="44640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135" b="1">
                <a:solidFill>
                  <a:srgbClr val="67707F"/>
                </a:solidFill>
                <a:latin typeface="Segoe UI Semibold"/>
                <a:cs typeface="Segoe UI Semibold"/>
              </a:rPr>
              <a:t>83% 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7892415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pc="-40"/>
              <a:t>Top</a:t>
            </a:r>
            <a:r>
              <a:rPr dirty="0" spc="-45"/>
              <a:t> </a:t>
            </a:r>
            <a:r>
              <a:rPr dirty="0"/>
              <a:t>Constraints</a:t>
            </a:r>
            <a:r>
              <a:rPr dirty="0" spc="-45"/>
              <a:t> </a:t>
            </a:r>
            <a:r>
              <a:rPr dirty="0"/>
              <a:t>on</a:t>
            </a:r>
            <a:r>
              <a:rPr dirty="0" spc="-40"/>
              <a:t> </a:t>
            </a:r>
            <a:r>
              <a:rPr dirty="0" spc="-10"/>
              <a:t>Organization’s</a:t>
            </a:r>
            <a:r>
              <a:rPr dirty="0" spc="-45"/>
              <a:t> </a:t>
            </a:r>
            <a:r>
              <a:rPr dirty="0"/>
              <a:t>Ability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45"/>
              <a:t> </a:t>
            </a:r>
            <a:r>
              <a:rPr dirty="0" spc="-10"/>
              <a:t>Effectively</a:t>
            </a:r>
            <a:r>
              <a:rPr dirty="0" spc="-45"/>
              <a:t> </a:t>
            </a:r>
            <a:r>
              <a:rPr dirty="0" spc="-10"/>
              <a:t>Participate </a:t>
            </a:r>
            <a:r>
              <a:rPr dirty="0"/>
              <a:t>in</a:t>
            </a:r>
            <a:r>
              <a:rPr dirty="0" spc="-20"/>
              <a:t> </a:t>
            </a:r>
            <a:r>
              <a:rPr dirty="0"/>
              <a:t>VBC</a:t>
            </a:r>
            <a:r>
              <a:rPr dirty="0" spc="-20"/>
              <a:t> </a:t>
            </a:r>
            <a:r>
              <a:rPr dirty="0" spc="-10"/>
              <a:t>Contracts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5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19" y="1506840"/>
            <a:ext cx="39014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Lack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of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integrated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analytics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and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care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management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applications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022" y="1698680"/>
            <a:ext cx="7905115" cy="219075"/>
          </a:xfrm>
          <a:custGeom>
            <a:avLst/>
            <a:gdLst/>
            <a:ahLst/>
            <a:cxnLst/>
            <a:rect l="l" t="t" r="r" b="b"/>
            <a:pathLst>
              <a:path w="7905115" h="219075">
                <a:moveTo>
                  <a:pt x="7795310" y="0"/>
                </a:moveTo>
                <a:lnTo>
                  <a:pt x="0" y="0"/>
                </a:lnTo>
                <a:lnTo>
                  <a:pt x="0" y="218554"/>
                </a:lnTo>
                <a:lnTo>
                  <a:pt x="7795310" y="218554"/>
                </a:lnTo>
                <a:lnTo>
                  <a:pt x="7837852" y="209967"/>
                </a:lnTo>
                <a:lnTo>
                  <a:pt x="7872588" y="186550"/>
                </a:lnTo>
                <a:lnTo>
                  <a:pt x="7896007" y="151817"/>
                </a:lnTo>
                <a:lnTo>
                  <a:pt x="7904594" y="109283"/>
                </a:lnTo>
                <a:lnTo>
                  <a:pt x="7896007" y="66747"/>
                </a:lnTo>
                <a:lnTo>
                  <a:pt x="7872588" y="32010"/>
                </a:lnTo>
                <a:lnTo>
                  <a:pt x="7837852" y="8588"/>
                </a:lnTo>
                <a:lnTo>
                  <a:pt x="7795310" y="0"/>
                </a:lnTo>
                <a:close/>
              </a:path>
            </a:pathLst>
          </a:custGeom>
          <a:solidFill>
            <a:srgbClr val="1056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937069" y="1690258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47%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119" y="2422629"/>
            <a:ext cx="229044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Lack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of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access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1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near-real-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time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data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6022" y="2614466"/>
            <a:ext cx="7305040" cy="219075"/>
          </a:xfrm>
          <a:custGeom>
            <a:avLst/>
            <a:gdLst/>
            <a:ahLst/>
            <a:cxnLst/>
            <a:rect l="l" t="t" r="r" b="b"/>
            <a:pathLst>
              <a:path w="7305040" h="219075">
                <a:moveTo>
                  <a:pt x="7195413" y="0"/>
                </a:moveTo>
                <a:lnTo>
                  <a:pt x="0" y="0"/>
                </a:lnTo>
                <a:lnTo>
                  <a:pt x="0" y="218554"/>
                </a:lnTo>
                <a:lnTo>
                  <a:pt x="7195413" y="218554"/>
                </a:lnTo>
                <a:lnTo>
                  <a:pt x="7237949" y="209967"/>
                </a:lnTo>
                <a:lnTo>
                  <a:pt x="7272686" y="186550"/>
                </a:lnTo>
                <a:lnTo>
                  <a:pt x="7296108" y="151817"/>
                </a:lnTo>
                <a:lnTo>
                  <a:pt x="7304697" y="109283"/>
                </a:lnTo>
                <a:lnTo>
                  <a:pt x="7296108" y="66747"/>
                </a:lnTo>
                <a:lnTo>
                  <a:pt x="7272686" y="32010"/>
                </a:lnTo>
                <a:lnTo>
                  <a:pt x="7237949" y="8588"/>
                </a:lnTo>
                <a:lnTo>
                  <a:pt x="7195413" y="0"/>
                </a:lnTo>
                <a:close/>
              </a:path>
            </a:pathLst>
          </a:custGeom>
          <a:solidFill>
            <a:srgbClr val="5787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340169" y="2606045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45%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119" y="3338418"/>
            <a:ext cx="44799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Limited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access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market-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level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data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for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benchmarking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and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trend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analysis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6022" y="3530255"/>
            <a:ext cx="6281420" cy="219075"/>
          </a:xfrm>
          <a:custGeom>
            <a:avLst/>
            <a:gdLst/>
            <a:ahLst/>
            <a:cxnLst/>
            <a:rect l="l" t="t" r="r" b="b"/>
            <a:pathLst>
              <a:path w="6281420" h="219075">
                <a:moveTo>
                  <a:pt x="6172047" y="0"/>
                </a:moveTo>
                <a:lnTo>
                  <a:pt x="0" y="0"/>
                </a:lnTo>
                <a:lnTo>
                  <a:pt x="0" y="218554"/>
                </a:lnTo>
                <a:lnTo>
                  <a:pt x="6172047" y="218554"/>
                </a:lnTo>
                <a:lnTo>
                  <a:pt x="6214583" y="209967"/>
                </a:lnTo>
                <a:lnTo>
                  <a:pt x="6249320" y="186550"/>
                </a:lnTo>
                <a:lnTo>
                  <a:pt x="6272742" y="151817"/>
                </a:lnTo>
                <a:lnTo>
                  <a:pt x="6281331" y="109283"/>
                </a:lnTo>
                <a:lnTo>
                  <a:pt x="6272742" y="66742"/>
                </a:lnTo>
                <a:lnTo>
                  <a:pt x="6249320" y="32005"/>
                </a:lnTo>
                <a:lnTo>
                  <a:pt x="6214583" y="8586"/>
                </a:lnTo>
                <a:lnTo>
                  <a:pt x="6172047" y="0"/>
                </a:lnTo>
                <a:close/>
              </a:path>
            </a:pathLst>
          </a:custGeom>
          <a:solidFill>
            <a:srgbClr val="39C1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324169" y="3521833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42%</a:t>
            </a:r>
            <a:endParaRPr sz="1300">
              <a:latin typeface="Segoe UI"/>
              <a:cs typeface="Segoe U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6022" y="4446041"/>
            <a:ext cx="3850004" cy="1134110"/>
            <a:chOff x="466022" y="4446041"/>
            <a:chExt cx="3850004" cy="1134110"/>
          </a:xfrm>
        </p:grpSpPr>
        <p:sp>
          <p:nvSpPr>
            <p:cNvPr id="14" name="object 14"/>
            <p:cNvSpPr/>
            <p:nvPr/>
          </p:nvSpPr>
          <p:spPr>
            <a:xfrm>
              <a:off x="466022" y="4446041"/>
              <a:ext cx="3850004" cy="219075"/>
            </a:xfrm>
            <a:custGeom>
              <a:avLst/>
              <a:gdLst/>
              <a:ahLst/>
              <a:cxnLst/>
              <a:rect l="l" t="t" r="r" b="b"/>
              <a:pathLst>
                <a:path w="3850004" h="219075">
                  <a:moveTo>
                    <a:pt x="3740670" y="0"/>
                  </a:moveTo>
                  <a:lnTo>
                    <a:pt x="0" y="0"/>
                  </a:lnTo>
                  <a:lnTo>
                    <a:pt x="0" y="218554"/>
                  </a:lnTo>
                  <a:lnTo>
                    <a:pt x="3740670" y="218554"/>
                  </a:lnTo>
                  <a:lnTo>
                    <a:pt x="3783204" y="209967"/>
                  </a:lnTo>
                  <a:lnTo>
                    <a:pt x="3817937" y="186550"/>
                  </a:lnTo>
                  <a:lnTo>
                    <a:pt x="3841354" y="151817"/>
                  </a:lnTo>
                  <a:lnTo>
                    <a:pt x="3849941" y="109283"/>
                  </a:lnTo>
                  <a:lnTo>
                    <a:pt x="3841354" y="66747"/>
                  </a:lnTo>
                  <a:lnTo>
                    <a:pt x="3817937" y="32010"/>
                  </a:lnTo>
                  <a:lnTo>
                    <a:pt x="3783204" y="8588"/>
                  </a:lnTo>
                  <a:lnTo>
                    <a:pt x="3740670" y="0"/>
                  </a:lnTo>
                  <a:close/>
                </a:path>
              </a:pathLst>
            </a:custGeom>
            <a:solidFill>
              <a:srgbClr val="5456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6022" y="5361585"/>
              <a:ext cx="504825" cy="219075"/>
            </a:xfrm>
            <a:custGeom>
              <a:avLst/>
              <a:gdLst/>
              <a:ahLst/>
              <a:cxnLst/>
              <a:rect l="l" t="t" r="r" b="b"/>
              <a:pathLst>
                <a:path w="504825" h="219075">
                  <a:moveTo>
                    <a:pt x="395198" y="0"/>
                  </a:moveTo>
                  <a:lnTo>
                    <a:pt x="0" y="0"/>
                  </a:lnTo>
                  <a:lnTo>
                    <a:pt x="0" y="218554"/>
                  </a:lnTo>
                  <a:lnTo>
                    <a:pt x="395198" y="218554"/>
                  </a:lnTo>
                  <a:lnTo>
                    <a:pt x="437739" y="209967"/>
                  </a:lnTo>
                  <a:lnTo>
                    <a:pt x="472476" y="186550"/>
                  </a:lnTo>
                  <a:lnTo>
                    <a:pt x="495895" y="151817"/>
                  </a:lnTo>
                  <a:lnTo>
                    <a:pt x="504482" y="109283"/>
                  </a:lnTo>
                  <a:lnTo>
                    <a:pt x="495895" y="66747"/>
                  </a:lnTo>
                  <a:lnTo>
                    <a:pt x="472476" y="32010"/>
                  </a:lnTo>
                  <a:lnTo>
                    <a:pt x="437739" y="8588"/>
                  </a:lnTo>
                  <a:lnTo>
                    <a:pt x="395198" y="0"/>
                  </a:lnTo>
                  <a:close/>
                </a:path>
              </a:pathLst>
            </a:custGeom>
            <a:solidFill>
              <a:srgbClr val="A7B6B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12119" y="1964735"/>
            <a:ext cx="51212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Poor</a:t>
            </a:r>
            <a:r>
              <a:rPr dirty="0" sz="1100" spc="-4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data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quality,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fragmented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data,</a:t>
            </a:r>
            <a:r>
              <a:rPr dirty="0" sz="1100" spc="-4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and/or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data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disparities</a:t>
            </a:r>
            <a:r>
              <a:rPr dirty="0" sz="1100" spc="-4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across</a:t>
            </a:r>
            <a:r>
              <a:rPr dirty="0" sz="1100" spc="-4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multiple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systems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6022" y="2156575"/>
            <a:ext cx="7905115" cy="219075"/>
          </a:xfrm>
          <a:custGeom>
            <a:avLst/>
            <a:gdLst/>
            <a:ahLst/>
            <a:cxnLst/>
            <a:rect l="l" t="t" r="r" b="b"/>
            <a:pathLst>
              <a:path w="7905115" h="219075">
                <a:moveTo>
                  <a:pt x="7795310" y="0"/>
                </a:moveTo>
                <a:lnTo>
                  <a:pt x="0" y="0"/>
                </a:lnTo>
                <a:lnTo>
                  <a:pt x="0" y="218554"/>
                </a:lnTo>
                <a:lnTo>
                  <a:pt x="7795310" y="218554"/>
                </a:lnTo>
                <a:lnTo>
                  <a:pt x="7837852" y="209967"/>
                </a:lnTo>
                <a:lnTo>
                  <a:pt x="7872588" y="186548"/>
                </a:lnTo>
                <a:lnTo>
                  <a:pt x="7896007" y="151812"/>
                </a:lnTo>
                <a:lnTo>
                  <a:pt x="7904594" y="109270"/>
                </a:lnTo>
                <a:lnTo>
                  <a:pt x="7896007" y="66736"/>
                </a:lnTo>
                <a:lnTo>
                  <a:pt x="7872588" y="32004"/>
                </a:lnTo>
                <a:lnTo>
                  <a:pt x="7837852" y="8586"/>
                </a:lnTo>
                <a:lnTo>
                  <a:pt x="7795310" y="0"/>
                </a:lnTo>
                <a:close/>
              </a:path>
            </a:pathLst>
          </a:custGeom>
          <a:solidFill>
            <a:srgbClr val="406F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937069" y="2148152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47%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2119" y="2880523"/>
            <a:ext cx="45681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Lack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of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clinical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data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from</a:t>
            </a:r>
            <a:r>
              <a:rPr dirty="0" sz="1100" spc="-4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provider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electronic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health</a:t>
            </a:r>
            <a:r>
              <a:rPr dirty="0" sz="11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record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systems</a:t>
            </a:r>
            <a:r>
              <a:rPr dirty="0" sz="1100" spc="-4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(EHRs)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6022" y="3072361"/>
            <a:ext cx="6957059" cy="219075"/>
          </a:xfrm>
          <a:custGeom>
            <a:avLst/>
            <a:gdLst/>
            <a:ahLst/>
            <a:cxnLst/>
            <a:rect l="l" t="t" r="r" b="b"/>
            <a:pathLst>
              <a:path w="6957059" h="219075">
                <a:moveTo>
                  <a:pt x="6847471" y="0"/>
                </a:moveTo>
                <a:lnTo>
                  <a:pt x="0" y="0"/>
                </a:lnTo>
                <a:lnTo>
                  <a:pt x="0" y="218554"/>
                </a:lnTo>
                <a:lnTo>
                  <a:pt x="6847471" y="218554"/>
                </a:lnTo>
                <a:lnTo>
                  <a:pt x="6890005" y="209967"/>
                </a:lnTo>
                <a:lnTo>
                  <a:pt x="6924738" y="186550"/>
                </a:lnTo>
                <a:lnTo>
                  <a:pt x="6948155" y="151817"/>
                </a:lnTo>
                <a:lnTo>
                  <a:pt x="6956742" y="109283"/>
                </a:lnTo>
                <a:lnTo>
                  <a:pt x="6948155" y="66747"/>
                </a:lnTo>
                <a:lnTo>
                  <a:pt x="6924738" y="32010"/>
                </a:lnTo>
                <a:lnTo>
                  <a:pt x="6890005" y="8588"/>
                </a:lnTo>
                <a:lnTo>
                  <a:pt x="6847471" y="0"/>
                </a:lnTo>
                <a:close/>
              </a:path>
            </a:pathLst>
          </a:custGeom>
          <a:solidFill>
            <a:srgbClr val="7AA1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997269" y="3063939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44%</a:t>
            </a:r>
            <a:endParaRPr sz="1300">
              <a:latin typeface="Segoe UI"/>
              <a:cs typeface="Segoe U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66022" y="3988150"/>
            <a:ext cx="4658360" cy="1134745"/>
            <a:chOff x="466022" y="3988150"/>
            <a:chExt cx="4658360" cy="1134745"/>
          </a:xfrm>
        </p:grpSpPr>
        <p:sp>
          <p:nvSpPr>
            <p:cNvPr id="23" name="object 23"/>
            <p:cNvSpPr/>
            <p:nvPr/>
          </p:nvSpPr>
          <p:spPr>
            <a:xfrm>
              <a:off x="466022" y="3988150"/>
              <a:ext cx="4658360" cy="219075"/>
            </a:xfrm>
            <a:custGeom>
              <a:avLst/>
              <a:gdLst/>
              <a:ahLst/>
              <a:cxnLst/>
              <a:rect l="l" t="t" r="r" b="b"/>
              <a:pathLst>
                <a:path w="4658360" h="219075">
                  <a:moveTo>
                    <a:pt x="4548784" y="0"/>
                  </a:moveTo>
                  <a:lnTo>
                    <a:pt x="0" y="0"/>
                  </a:lnTo>
                  <a:lnTo>
                    <a:pt x="0" y="218554"/>
                  </a:lnTo>
                  <a:lnTo>
                    <a:pt x="4548784" y="218554"/>
                  </a:lnTo>
                  <a:lnTo>
                    <a:pt x="4591320" y="209967"/>
                  </a:lnTo>
                  <a:lnTo>
                    <a:pt x="4626057" y="186548"/>
                  </a:lnTo>
                  <a:lnTo>
                    <a:pt x="4649479" y="151812"/>
                  </a:lnTo>
                  <a:lnTo>
                    <a:pt x="4658067" y="109270"/>
                  </a:lnTo>
                  <a:lnTo>
                    <a:pt x="4649479" y="66736"/>
                  </a:lnTo>
                  <a:lnTo>
                    <a:pt x="4626057" y="32004"/>
                  </a:lnTo>
                  <a:lnTo>
                    <a:pt x="4591320" y="8586"/>
                  </a:lnTo>
                  <a:lnTo>
                    <a:pt x="4548784" y="0"/>
                  </a:lnTo>
                  <a:close/>
                </a:path>
              </a:pathLst>
            </a:custGeom>
            <a:solidFill>
              <a:srgbClr val="85D1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66022" y="4903935"/>
              <a:ext cx="3628390" cy="219075"/>
            </a:xfrm>
            <a:custGeom>
              <a:avLst/>
              <a:gdLst/>
              <a:ahLst/>
              <a:cxnLst/>
              <a:rect l="l" t="t" r="r" b="b"/>
              <a:pathLst>
                <a:path w="3628390" h="219075">
                  <a:moveTo>
                    <a:pt x="3519068" y="0"/>
                  </a:moveTo>
                  <a:lnTo>
                    <a:pt x="0" y="0"/>
                  </a:lnTo>
                  <a:lnTo>
                    <a:pt x="0" y="218554"/>
                  </a:lnTo>
                  <a:lnTo>
                    <a:pt x="3519068" y="218554"/>
                  </a:lnTo>
                  <a:lnTo>
                    <a:pt x="3561604" y="209967"/>
                  </a:lnTo>
                  <a:lnTo>
                    <a:pt x="3596341" y="186550"/>
                  </a:lnTo>
                  <a:lnTo>
                    <a:pt x="3619763" y="151817"/>
                  </a:lnTo>
                  <a:lnTo>
                    <a:pt x="3628351" y="109283"/>
                  </a:lnTo>
                  <a:lnTo>
                    <a:pt x="3619763" y="66747"/>
                  </a:lnTo>
                  <a:lnTo>
                    <a:pt x="3596341" y="32010"/>
                  </a:lnTo>
                  <a:lnTo>
                    <a:pt x="3561604" y="8588"/>
                  </a:lnTo>
                  <a:lnTo>
                    <a:pt x="3519068" y="0"/>
                  </a:lnTo>
                  <a:close/>
                </a:path>
              </a:pathLst>
            </a:custGeom>
            <a:solidFill>
              <a:srgbClr val="657C8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12119" y="3782962"/>
            <a:ext cx="4685665" cy="179387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Limited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or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no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ability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1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collaborate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with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provider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partners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in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their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workflows</a:t>
            </a:r>
            <a:endParaRPr sz="1100">
              <a:latin typeface="Segoe UI"/>
              <a:cs typeface="Segoe UI"/>
            </a:endParaRPr>
          </a:p>
          <a:p>
            <a:pPr marL="4098925">
              <a:lnSpc>
                <a:spcPct val="100000"/>
              </a:lnSpc>
              <a:spcBef>
                <a:spcPts val="125"/>
              </a:spcBef>
            </a:pPr>
            <a:r>
              <a:rPr dirty="0" sz="1300" spc="-25" b="1">
                <a:solidFill>
                  <a:srgbClr val="4D545C"/>
                </a:solidFill>
                <a:latin typeface="Segoe UI"/>
                <a:cs typeface="Segoe UI"/>
              </a:rPr>
              <a:t>31%</a:t>
            </a:r>
            <a:endParaRPr sz="13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Provider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partners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lack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technology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effectively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manage</a:t>
            </a:r>
            <a:r>
              <a:rPr dirty="0" sz="11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risk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in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care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delivery</a:t>
            </a:r>
            <a:endParaRPr sz="1100">
              <a:latin typeface="Segoe UI"/>
              <a:cs typeface="Segoe UI"/>
            </a:endParaRPr>
          </a:p>
          <a:p>
            <a:pPr marL="3286125">
              <a:lnSpc>
                <a:spcPct val="100000"/>
              </a:lnSpc>
              <a:spcBef>
                <a:spcPts val="125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26%</a:t>
            </a:r>
            <a:endParaRPr sz="13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Confusing or changing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metrics</a:t>
            </a:r>
            <a:endParaRPr sz="1200">
              <a:latin typeface="Segoe UI"/>
              <a:cs typeface="Segoe UI"/>
            </a:endParaRPr>
          </a:p>
          <a:p>
            <a:pPr marL="3070225">
              <a:lnSpc>
                <a:spcPct val="100000"/>
              </a:lnSpc>
              <a:spcBef>
                <a:spcPts val="35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24%</a:t>
            </a:r>
            <a:endParaRPr sz="13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Nothing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constrains</a:t>
            </a:r>
            <a:r>
              <a:rPr dirty="0" sz="11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our</a:t>
            </a:r>
            <a:r>
              <a:rPr dirty="0" sz="11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ability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1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participate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in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value-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based</a:t>
            </a:r>
            <a:r>
              <a:rPr dirty="0" sz="11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4D545C"/>
                </a:solidFill>
                <a:latin typeface="Segoe UI"/>
                <a:cs typeface="Segoe UI"/>
              </a:rPr>
              <a:t>care</a:t>
            </a:r>
            <a:r>
              <a:rPr dirty="0" sz="11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contracts</a:t>
            </a:r>
            <a:endParaRPr sz="1100">
              <a:latin typeface="Segoe UI"/>
              <a:cs typeface="Segoe UI"/>
            </a:endParaRPr>
          </a:p>
          <a:p>
            <a:pPr marL="40640">
              <a:lnSpc>
                <a:spcPct val="100000"/>
              </a:lnSpc>
              <a:spcBef>
                <a:spcPts val="120"/>
              </a:spcBef>
            </a:pPr>
            <a:r>
              <a:rPr dirty="0" sz="1300" spc="-25" b="1">
                <a:solidFill>
                  <a:srgbClr val="4D545C"/>
                </a:solidFill>
                <a:latin typeface="Segoe UI"/>
                <a:cs typeface="Segoe UI"/>
              </a:rPr>
              <a:t>2%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2119" y="5654730"/>
            <a:ext cx="3790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4D545C"/>
                </a:solidFill>
                <a:latin typeface="Segoe UI"/>
                <a:cs typeface="Segoe UI"/>
              </a:rPr>
              <a:t>Other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8850" y="5640632"/>
            <a:ext cx="263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63550" y="1544323"/>
            <a:ext cx="0" cy="4317365"/>
          </a:xfrm>
          <a:custGeom>
            <a:avLst/>
            <a:gdLst/>
            <a:ahLst/>
            <a:cxnLst/>
            <a:rect l="l" t="t" r="r" b="b"/>
            <a:pathLst>
              <a:path w="0" h="4317365">
                <a:moveTo>
                  <a:pt x="0" y="0"/>
                </a:moveTo>
                <a:lnTo>
                  <a:pt x="0" y="4316984"/>
                </a:lnTo>
              </a:path>
            </a:pathLst>
          </a:custGeom>
          <a:ln w="12700">
            <a:solidFill>
              <a:srgbClr val="C0C1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8078470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/>
              <a:t>Current</a:t>
            </a:r>
            <a:r>
              <a:rPr dirty="0" spc="-70"/>
              <a:t> </a:t>
            </a:r>
            <a:r>
              <a:rPr dirty="0"/>
              <a:t>Interoperability</a:t>
            </a:r>
            <a:r>
              <a:rPr dirty="0" spc="-65"/>
              <a:t> </a:t>
            </a:r>
            <a:r>
              <a:rPr dirty="0"/>
              <a:t>Challenges</a:t>
            </a:r>
            <a:r>
              <a:rPr dirty="0" spc="-65"/>
              <a:t> </a:t>
            </a:r>
            <a:r>
              <a:rPr dirty="0"/>
              <a:t>Negatively</a:t>
            </a:r>
            <a:r>
              <a:rPr dirty="0" spc="-65"/>
              <a:t> </a:t>
            </a:r>
            <a:r>
              <a:rPr dirty="0"/>
              <a:t>Impact</a:t>
            </a:r>
            <a:r>
              <a:rPr dirty="0" spc="-65"/>
              <a:t> </a:t>
            </a:r>
            <a:r>
              <a:rPr dirty="0" spc="-10"/>
              <a:t>Participation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/>
              <a:t>Performance</a:t>
            </a:r>
            <a:r>
              <a:rPr dirty="0" spc="-50"/>
              <a:t> </a:t>
            </a:r>
            <a:r>
              <a:rPr dirty="0"/>
              <a:t>in</a:t>
            </a:r>
            <a:r>
              <a:rPr dirty="0" spc="-50"/>
              <a:t> </a:t>
            </a:r>
            <a:r>
              <a:rPr dirty="0"/>
              <a:t>VBC</a:t>
            </a:r>
            <a:r>
              <a:rPr dirty="0" spc="-50"/>
              <a:t> </a:t>
            </a:r>
            <a:r>
              <a:rPr dirty="0" spc="-10"/>
              <a:t>Programs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6</a:t>
            </a:r>
            <a:endParaRPr sz="1200">
              <a:latin typeface="Segoe UI Semilight"/>
              <a:cs typeface="Segoe UI Semi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01115" y="1989437"/>
            <a:ext cx="5328285" cy="2498090"/>
            <a:chOff x="1901115" y="1989437"/>
            <a:chExt cx="5328285" cy="2498090"/>
          </a:xfrm>
        </p:grpSpPr>
        <p:sp>
          <p:nvSpPr>
            <p:cNvPr id="5" name="object 5"/>
            <p:cNvSpPr/>
            <p:nvPr/>
          </p:nvSpPr>
          <p:spPr>
            <a:xfrm>
              <a:off x="2081530" y="1989437"/>
              <a:ext cx="4980305" cy="2490470"/>
            </a:xfrm>
            <a:custGeom>
              <a:avLst/>
              <a:gdLst/>
              <a:ahLst/>
              <a:cxnLst/>
              <a:rect l="l" t="t" r="r" b="b"/>
              <a:pathLst>
                <a:path w="4980305" h="2490470">
                  <a:moveTo>
                    <a:pt x="2489873" y="0"/>
                  </a:moveTo>
                  <a:lnTo>
                    <a:pt x="2441449" y="461"/>
                  </a:lnTo>
                  <a:lnTo>
                    <a:pt x="2393249" y="1840"/>
                  </a:lnTo>
                  <a:lnTo>
                    <a:pt x="2345282" y="4128"/>
                  </a:lnTo>
                  <a:lnTo>
                    <a:pt x="2297557" y="7316"/>
                  </a:lnTo>
                  <a:lnTo>
                    <a:pt x="2250081" y="11397"/>
                  </a:lnTo>
                  <a:lnTo>
                    <a:pt x="2202864" y="16362"/>
                  </a:lnTo>
                  <a:lnTo>
                    <a:pt x="2155912" y="22203"/>
                  </a:lnTo>
                  <a:lnTo>
                    <a:pt x="2109235" y="28911"/>
                  </a:lnTo>
                  <a:lnTo>
                    <a:pt x="2062841" y="36478"/>
                  </a:lnTo>
                  <a:lnTo>
                    <a:pt x="2016739" y="44896"/>
                  </a:lnTo>
                  <a:lnTo>
                    <a:pt x="1970936" y="54156"/>
                  </a:lnTo>
                  <a:lnTo>
                    <a:pt x="1925441" y="64249"/>
                  </a:lnTo>
                  <a:lnTo>
                    <a:pt x="1880263" y="75169"/>
                  </a:lnTo>
                  <a:lnTo>
                    <a:pt x="1835410" y="86905"/>
                  </a:lnTo>
                  <a:lnTo>
                    <a:pt x="1790889" y="99451"/>
                  </a:lnTo>
                  <a:lnTo>
                    <a:pt x="1746710" y="112797"/>
                  </a:lnTo>
                  <a:lnTo>
                    <a:pt x="1702881" y="126935"/>
                  </a:lnTo>
                  <a:lnTo>
                    <a:pt x="1659409" y="141857"/>
                  </a:lnTo>
                  <a:lnTo>
                    <a:pt x="1616305" y="157555"/>
                  </a:lnTo>
                  <a:lnTo>
                    <a:pt x="1573575" y="174019"/>
                  </a:lnTo>
                  <a:lnTo>
                    <a:pt x="1531228" y="191243"/>
                  </a:lnTo>
                  <a:lnTo>
                    <a:pt x="1489273" y="209217"/>
                  </a:lnTo>
                  <a:lnTo>
                    <a:pt x="1447717" y="227933"/>
                  </a:lnTo>
                  <a:lnTo>
                    <a:pt x="1406570" y="247383"/>
                  </a:lnTo>
                  <a:lnTo>
                    <a:pt x="1365840" y="267558"/>
                  </a:lnTo>
                  <a:lnTo>
                    <a:pt x="1325534" y="288450"/>
                  </a:lnTo>
                  <a:lnTo>
                    <a:pt x="1285661" y="310051"/>
                  </a:lnTo>
                  <a:lnTo>
                    <a:pt x="1246230" y="332352"/>
                  </a:lnTo>
                  <a:lnTo>
                    <a:pt x="1207250" y="355346"/>
                  </a:lnTo>
                  <a:lnTo>
                    <a:pt x="1168727" y="379023"/>
                  </a:lnTo>
                  <a:lnTo>
                    <a:pt x="1130671" y="403375"/>
                  </a:lnTo>
                  <a:lnTo>
                    <a:pt x="1093090" y="428395"/>
                  </a:lnTo>
                  <a:lnTo>
                    <a:pt x="1055992" y="454073"/>
                  </a:lnTo>
                  <a:lnTo>
                    <a:pt x="1019386" y="480401"/>
                  </a:lnTo>
                  <a:lnTo>
                    <a:pt x="983280" y="507371"/>
                  </a:lnTo>
                  <a:lnTo>
                    <a:pt x="947683" y="534975"/>
                  </a:lnTo>
                  <a:lnTo>
                    <a:pt x="912602" y="563204"/>
                  </a:lnTo>
                  <a:lnTo>
                    <a:pt x="878046" y="592050"/>
                  </a:lnTo>
                  <a:lnTo>
                    <a:pt x="844024" y="621504"/>
                  </a:lnTo>
                  <a:lnTo>
                    <a:pt x="810543" y="651559"/>
                  </a:lnTo>
                  <a:lnTo>
                    <a:pt x="777613" y="682206"/>
                  </a:lnTo>
                  <a:lnTo>
                    <a:pt x="745241" y="713436"/>
                  </a:lnTo>
                  <a:lnTo>
                    <a:pt x="713436" y="745241"/>
                  </a:lnTo>
                  <a:lnTo>
                    <a:pt x="682206" y="777613"/>
                  </a:lnTo>
                  <a:lnTo>
                    <a:pt x="651559" y="810543"/>
                  </a:lnTo>
                  <a:lnTo>
                    <a:pt x="621504" y="844024"/>
                  </a:lnTo>
                  <a:lnTo>
                    <a:pt x="592050" y="878046"/>
                  </a:lnTo>
                  <a:lnTo>
                    <a:pt x="563204" y="912602"/>
                  </a:lnTo>
                  <a:lnTo>
                    <a:pt x="534975" y="947683"/>
                  </a:lnTo>
                  <a:lnTo>
                    <a:pt x="507371" y="983280"/>
                  </a:lnTo>
                  <a:lnTo>
                    <a:pt x="480401" y="1019386"/>
                  </a:lnTo>
                  <a:lnTo>
                    <a:pt x="454073" y="1055992"/>
                  </a:lnTo>
                  <a:lnTo>
                    <a:pt x="428395" y="1093090"/>
                  </a:lnTo>
                  <a:lnTo>
                    <a:pt x="403375" y="1130671"/>
                  </a:lnTo>
                  <a:lnTo>
                    <a:pt x="379023" y="1168727"/>
                  </a:lnTo>
                  <a:lnTo>
                    <a:pt x="355346" y="1207250"/>
                  </a:lnTo>
                  <a:lnTo>
                    <a:pt x="332352" y="1246230"/>
                  </a:lnTo>
                  <a:lnTo>
                    <a:pt x="310051" y="1285661"/>
                  </a:lnTo>
                  <a:lnTo>
                    <a:pt x="288450" y="1325534"/>
                  </a:lnTo>
                  <a:lnTo>
                    <a:pt x="267558" y="1365840"/>
                  </a:lnTo>
                  <a:lnTo>
                    <a:pt x="247383" y="1406570"/>
                  </a:lnTo>
                  <a:lnTo>
                    <a:pt x="227933" y="1447717"/>
                  </a:lnTo>
                  <a:lnTo>
                    <a:pt x="209217" y="1489273"/>
                  </a:lnTo>
                  <a:lnTo>
                    <a:pt x="191243" y="1531228"/>
                  </a:lnTo>
                  <a:lnTo>
                    <a:pt x="174019" y="1573575"/>
                  </a:lnTo>
                  <a:lnTo>
                    <a:pt x="157555" y="1616305"/>
                  </a:lnTo>
                  <a:lnTo>
                    <a:pt x="141857" y="1659409"/>
                  </a:lnTo>
                  <a:lnTo>
                    <a:pt x="126935" y="1702881"/>
                  </a:lnTo>
                  <a:lnTo>
                    <a:pt x="112797" y="1746710"/>
                  </a:lnTo>
                  <a:lnTo>
                    <a:pt x="99451" y="1790889"/>
                  </a:lnTo>
                  <a:lnTo>
                    <a:pt x="86905" y="1835410"/>
                  </a:lnTo>
                  <a:lnTo>
                    <a:pt x="75169" y="1880263"/>
                  </a:lnTo>
                  <a:lnTo>
                    <a:pt x="64249" y="1925441"/>
                  </a:lnTo>
                  <a:lnTo>
                    <a:pt x="54156" y="1970936"/>
                  </a:lnTo>
                  <a:lnTo>
                    <a:pt x="44896" y="2016739"/>
                  </a:lnTo>
                  <a:lnTo>
                    <a:pt x="36478" y="2062841"/>
                  </a:lnTo>
                  <a:lnTo>
                    <a:pt x="28911" y="2109235"/>
                  </a:lnTo>
                  <a:lnTo>
                    <a:pt x="22203" y="2155912"/>
                  </a:lnTo>
                  <a:lnTo>
                    <a:pt x="16362" y="2202864"/>
                  </a:lnTo>
                  <a:lnTo>
                    <a:pt x="11397" y="2250081"/>
                  </a:lnTo>
                  <a:lnTo>
                    <a:pt x="7316" y="2297557"/>
                  </a:lnTo>
                  <a:lnTo>
                    <a:pt x="4128" y="2345282"/>
                  </a:lnTo>
                  <a:lnTo>
                    <a:pt x="1840" y="2393249"/>
                  </a:lnTo>
                  <a:lnTo>
                    <a:pt x="461" y="2441449"/>
                  </a:lnTo>
                  <a:lnTo>
                    <a:pt x="0" y="2489885"/>
                  </a:lnTo>
                  <a:lnTo>
                    <a:pt x="4979746" y="2489885"/>
                  </a:lnTo>
                  <a:lnTo>
                    <a:pt x="4979284" y="2441449"/>
                  </a:lnTo>
                  <a:lnTo>
                    <a:pt x="4977905" y="2393249"/>
                  </a:lnTo>
                  <a:lnTo>
                    <a:pt x="4975617" y="2345282"/>
                  </a:lnTo>
                  <a:lnTo>
                    <a:pt x="4972429" y="2297557"/>
                  </a:lnTo>
                  <a:lnTo>
                    <a:pt x="4968348" y="2250081"/>
                  </a:lnTo>
                  <a:lnTo>
                    <a:pt x="4963383" y="2202864"/>
                  </a:lnTo>
                  <a:lnTo>
                    <a:pt x="4957542" y="2155912"/>
                  </a:lnTo>
                  <a:lnTo>
                    <a:pt x="4950834" y="2109235"/>
                  </a:lnTo>
                  <a:lnTo>
                    <a:pt x="4943267" y="2062841"/>
                  </a:lnTo>
                  <a:lnTo>
                    <a:pt x="4934850" y="2016739"/>
                  </a:lnTo>
                  <a:lnTo>
                    <a:pt x="4925590" y="1970936"/>
                  </a:lnTo>
                  <a:lnTo>
                    <a:pt x="4915496" y="1925441"/>
                  </a:lnTo>
                  <a:lnTo>
                    <a:pt x="4904577" y="1880263"/>
                  </a:lnTo>
                  <a:lnTo>
                    <a:pt x="4892840" y="1835410"/>
                  </a:lnTo>
                  <a:lnTo>
                    <a:pt x="4880294" y="1790889"/>
                  </a:lnTo>
                  <a:lnTo>
                    <a:pt x="4866948" y="1746710"/>
                  </a:lnTo>
                  <a:lnTo>
                    <a:pt x="4852810" y="1702881"/>
                  </a:lnTo>
                  <a:lnTo>
                    <a:pt x="4837888" y="1659409"/>
                  </a:lnTo>
                  <a:lnTo>
                    <a:pt x="4822191" y="1616305"/>
                  </a:lnTo>
                  <a:lnTo>
                    <a:pt x="4805726" y="1573575"/>
                  </a:lnTo>
                  <a:lnTo>
                    <a:pt x="4788502" y="1531228"/>
                  </a:lnTo>
                  <a:lnTo>
                    <a:pt x="4770528" y="1489273"/>
                  </a:lnTo>
                  <a:lnTo>
                    <a:pt x="4751812" y="1447717"/>
                  </a:lnTo>
                  <a:lnTo>
                    <a:pt x="4732363" y="1406570"/>
                  </a:lnTo>
                  <a:lnTo>
                    <a:pt x="4712187" y="1365840"/>
                  </a:lnTo>
                  <a:lnTo>
                    <a:pt x="4691295" y="1325534"/>
                  </a:lnTo>
                  <a:lnTo>
                    <a:pt x="4669694" y="1285661"/>
                  </a:lnTo>
                  <a:lnTo>
                    <a:pt x="4647393" y="1246230"/>
                  </a:lnTo>
                  <a:lnTo>
                    <a:pt x="4624399" y="1207250"/>
                  </a:lnTo>
                  <a:lnTo>
                    <a:pt x="4600722" y="1168727"/>
                  </a:lnTo>
                  <a:lnTo>
                    <a:pt x="4576370" y="1130671"/>
                  </a:lnTo>
                  <a:lnTo>
                    <a:pt x="4551351" y="1093090"/>
                  </a:lnTo>
                  <a:lnTo>
                    <a:pt x="4525673" y="1055992"/>
                  </a:lnTo>
                  <a:lnTo>
                    <a:pt x="4499344" y="1019386"/>
                  </a:lnTo>
                  <a:lnTo>
                    <a:pt x="4472374" y="983280"/>
                  </a:lnTo>
                  <a:lnTo>
                    <a:pt x="4444770" y="947683"/>
                  </a:lnTo>
                  <a:lnTo>
                    <a:pt x="4416541" y="912602"/>
                  </a:lnTo>
                  <a:lnTo>
                    <a:pt x="4387695" y="878046"/>
                  </a:lnTo>
                  <a:lnTo>
                    <a:pt x="4358241" y="844024"/>
                  </a:lnTo>
                  <a:lnTo>
                    <a:pt x="4328186" y="810543"/>
                  </a:lnTo>
                  <a:lnTo>
                    <a:pt x="4297540" y="777613"/>
                  </a:lnTo>
                  <a:lnTo>
                    <a:pt x="4266310" y="745241"/>
                  </a:lnTo>
                  <a:lnTo>
                    <a:pt x="4234504" y="713436"/>
                  </a:lnTo>
                  <a:lnTo>
                    <a:pt x="4202132" y="682206"/>
                  </a:lnTo>
                  <a:lnTo>
                    <a:pt x="4169202" y="651559"/>
                  </a:lnTo>
                  <a:lnTo>
                    <a:pt x="4135721" y="621504"/>
                  </a:lnTo>
                  <a:lnTo>
                    <a:pt x="4101699" y="592050"/>
                  </a:lnTo>
                  <a:lnTo>
                    <a:pt x="4067143" y="563204"/>
                  </a:lnTo>
                  <a:lnTo>
                    <a:pt x="4032062" y="534975"/>
                  </a:lnTo>
                  <a:lnTo>
                    <a:pt x="3996465" y="507371"/>
                  </a:lnTo>
                  <a:lnTo>
                    <a:pt x="3960359" y="480401"/>
                  </a:lnTo>
                  <a:lnTo>
                    <a:pt x="3923753" y="454073"/>
                  </a:lnTo>
                  <a:lnTo>
                    <a:pt x="3886655" y="428395"/>
                  </a:lnTo>
                  <a:lnTo>
                    <a:pt x="3849074" y="403375"/>
                  </a:lnTo>
                  <a:lnTo>
                    <a:pt x="3811018" y="379023"/>
                  </a:lnTo>
                  <a:lnTo>
                    <a:pt x="3772496" y="355346"/>
                  </a:lnTo>
                  <a:lnTo>
                    <a:pt x="3733515" y="332352"/>
                  </a:lnTo>
                  <a:lnTo>
                    <a:pt x="3694084" y="310051"/>
                  </a:lnTo>
                  <a:lnTo>
                    <a:pt x="3654211" y="288450"/>
                  </a:lnTo>
                  <a:lnTo>
                    <a:pt x="3613906" y="267558"/>
                  </a:lnTo>
                  <a:lnTo>
                    <a:pt x="3573175" y="247383"/>
                  </a:lnTo>
                  <a:lnTo>
                    <a:pt x="3532028" y="227933"/>
                  </a:lnTo>
                  <a:lnTo>
                    <a:pt x="3490473" y="209217"/>
                  </a:lnTo>
                  <a:lnTo>
                    <a:pt x="3448517" y="191243"/>
                  </a:lnTo>
                  <a:lnTo>
                    <a:pt x="3406171" y="174019"/>
                  </a:lnTo>
                  <a:lnTo>
                    <a:pt x="3363441" y="157555"/>
                  </a:lnTo>
                  <a:lnTo>
                    <a:pt x="3320336" y="141857"/>
                  </a:lnTo>
                  <a:lnTo>
                    <a:pt x="3276865" y="126935"/>
                  </a:lnTo>
                  <a:lnTo>
                    <a:pt x="3233035" y="112797"/>
                  </a:lnTo>
                  <a:lnTo>
                    <a:pt x="3188856" y="99451"/>
                  </a:lnTo>
                  <a:lnTo>
                    <a:pt x="3144336" y="86905"/>
                  </a:lnTo>
                  <a:lnTo>
                    <a:pt x="3099482" y="75169"/>
                  </a:lnTo>
                  <a:lnTo>
                    <a:pt x="3054304" y="64249"/>
                  </a:lnTo>
                  <a:lnTo>
                    <a:pt x="3008809" y="54156"/>
                  </a:lnTo>
                  <a:lnTo>
                    <a:pt x="2963006" y="44896"/>
                  </a:lnTo>
                  <a:lnTo>
                    <a:pt x="2916904" y="36478"/>
                  </a:lnTo>
                  <a:lnTo>
                    <a:pt x="2870510" y="28911"/>
                  </a:lnTo>
                  <a:lnTo>
                    <a:pt x="2823833" y="22203"/>
                  </a:lnTo>
                  <a:lnTo>
                    <a:pt x="2776882" y="16362"/>
                  </a:lnTo>
                  <a:lnTo>
                    <a:pt x="2729664" y="11397"/>
                  </a:lnTo>
                  <a:lnTo>
                    <a:pt x="2682188" y="7316"/>
                  </a:lnTo>
                  <a:lnTo>
                    <a:pt x="2634463" y="4128"/>
                  </a:lnTo>
                  <a:lnTo>
                    <a:pt x="2586496" y="1840"/>
                  </a:lnTo>
                  <a:lnTo>
                    <a:pt x="2538297" y="461"/>
                  </a:lnTo>
                  <a:lnTo>
                    <a:pt x="2489873" y="0"/>
                  </a:lnTo>
                  <a:close/>
                </a:path>
              </a:pathLst>
            </a:custGeom>
            <a:solidFill>
              <a:srgbClr val="5787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75646" y="1989437"/>
              <a:ext cx="3185795" cy="2490470"/>
            </a:xfrm>
            <a:custGeom>
              <a:avLst/>
              <a:gdLst/>
              <a:ahLst/>
              <a:cxnLst/>
              <a:rect l="l" t="t" r="r" b="b"/>
              <a:pathLst>
                <a:path w="3185795" h="2490470">
                  <a:moveTo>
                    <a:pt x="695756" y="0"/>
                  </a:moveTo>
                  <a:lnTo>
                    <a:pt x="644129" y="526"/>
                  </a:lnTo>
                  <a:lnTo>
                    <a:pt x="592759" y="2099"/>
                  </a:lnTo>
                  <a:lnTo>
                    <a:pt x="541656" y="4706"/>
                  </a:lnTo>
                  <a:lnTo>
                    <a:pt x="490832" y="8339"/>
                  </a:lnTo>
                  <a:lnTo>
                    <a:pt x="440294" y="12985"/>
                  </a:lnTo>
                  <a:lnTo>
                    <a:pt x="390053" y="18634"/>
                  </a:lnTo>
                  <a:lnTo>
                    <a:pt x="340120" y="25276"/>
                  </a:lnTo>
                  <a:lnTo>
                    <a:pt x="290503" y="32899"/>
                  </a:lnTo>
                  <a:lnTo>
                    <a:pt x="241212" y="41493"/>
                  </a:lnTo>
                  <a:lnTo>
                    <a:pt x="192258" y="51048"/>
                  </a:lnTo>
                  <a:lnTo>
                    <a:pt x="143650" y="61552"/>
                  </a:lnTo>
                  <a:lnTo>
                    <a:pt x="95397" y="72994"/>
                  </a:lnTo>
                  <a:lnTo>
                    <a:pt x="47511" y="85365"/>
                  </a:lnTo>
                  <a:lnTo>
                    <a:pt x="0" y="98653"/>
                  </a:lnTo>
                  <a:lnTo>
                    <a:pt x="695744" y="2489885"/>
                  </a:lnTo>
                  <a:lnTo>
                    <a:pt x="3185629" y="2489885"/>
                  </a:lnTo>
                  <a:lnTo>
                    <a:pt x="3185168" y="2441449"/>
                  </a:lnTo>
                  <a:lnTo>
                    <a:pt x="3183789" y="2393249"/>
                  </a:lnTo>
                  <a:lnTo>
                    <a:pt x="3181501" y="2345282"/>
                  </a:lnTo>
                  <a:lnTo>
                    <a:pt x="3178312" y="2297557"/>
                  </a:lnTo>
                  <a:lnTo>
                    <a:pt x="3174231" y="2250081"/>
                  </a:lnTo>
                  <a:lnTo>
                    <a:pt x="3169266" y="2202864"/>
                  </a:lnTo>
                  <a:lnTo>
                    <a:pt x="3163426" y="2155912"/>
                  </a:lnTo>
                  <a:lnTo>
                    <a:pt x="3156718" y="2109235"/>
                  </a:lnTo>
                  <a:lnTo>
                    <a:pt x="3149151" y="2062841"/>
                  </a:lnTo>
                  <a:lnTo>
                    <a:pt x="3140733" y="2016739"/>
                  </a:lnTo>
                  <a:lnTo>
                    <a:pt x="3131473" y="1970936"/>
                  </a:lnTo>
                  <a:lnTo>
                    <a:pt x="3121380" y="1925441"/>
                  </a:lnTo>
                  <a:lnTo>
                    <a:pt x="3110460" y="1880263"/>
                  </a:lnTo>
                  <a:lnTo>
                    <a:pt x="3098724" y="1835410"/>
                  </a:lnTo>
                  <a:lnTo>
                    <a:pt x="3086178" y="1790889"/>
                  </a:lnTo>
                  <a:lnTo>
                    <a:pt x="3072832" y="1746710"/>
                  </a:lnTo>
                  <a:lnTo>
                    <a:pt x="3058694" y="1702881"/>
                  </a:lnTo>
                  <a:lnTo>
                    <a:pt x="3043772" y="1659409"/>
                  </a:lnTo>
                  <a:lnTo>
                    <a:pt x="3028074" y="1616305"/>
                  </a:lnTo>
                  <a:lnTo>
                    <a:pt x="3011610" y="1573575"/>
                  </a:lnTo>
                  <a:lnTo>
                    <a:pt x="2994386" y="1531228"/>
                  </a:lnTo>
                  <a:lnTo>
                    <a:pt x="2976412" y="1489273"/>
                  </a:lnTo>
                  <a:lnTo>
                    <a:pt x="2957696" y="1447717"/>
                  </a:lnTo>
                  <a:lnTo>
                    <a:pt x="2938246" y="1406570"/>
                  </a:lnTo>
                  <a:lnTo>
                    <a:pt x="2918071" y="1365840"/>
                  </a:lnTo>
                  <a:lnTo>
                    <a:pt x="2897179" y="1325534"/>
                  </a:lnTo>
                  <a:lnTo>
                    <a:pt x="2875578" y="1285661"/>
                  </a:lnTo>
                  <a:lnTo>
                    <a:pt x="2853276" y="1246230"/>
                  </a:lnTo>
                  <a:lnTo>
                    <a:pt x="2830283" y="1207250"/>
                  </a:lnTo>
                  <a:lnTo>
                    <a:pt x="2806606" y="1168727"/>
                  </a:lnTo>
                  <a:lnTo>
                    <a:pt x="2782254" y="1130671"/>
                  </a:lnTo>
                  <a:lnTo>
                    <a:pt x="2757234" y="1093090"/>
                  </a:lnTo>
                  <a:lnTo>
                    <a:pt x="2731556" y="1055992"/>
                  </a:lnTo>
                  <a:lnTo>
                    <a:pt x="2705228" y="1019386"/>
                  </a:lnTo>
                  <a:lnTo>
                    <a:pt x="2678258" y="983280"/>
                  </a:lnTo>
                  <a:lnTo>
                    <a:pt x="2650654" y="947683"/>
                  </a:lnTo>
                  <a:lnTo>
                    <a:pt x="2622425" y="912602"/>
                  </a:lnTo>
                  <a:lnTo>
                    <a:pt x="2593579" y="878046"/>
                  </a:lnTo>
                  <a:lnTo>
                    <a:pt x="2564125" y="844024"/>
                  </a:lnTo>
                  <a:lnTo>
                    <a:pt x="2534070" y="810543"/>
                  </a:lnTo>
                  <a:lnTo>
                    <a:pt x="2503423" y="777613"/>
                  </a:lnTo>
                  <a:lnTo>
                    <a:pt x="2472193" y="745241"/>
                  </a:lnTo>
                  <a:lnTo>
                    <a:pt x="2440388" y="713436"/>
                  </a:lnTo>
                  <a:lnTo>
                    <a:pt x="2408016" y="682206"/>
                  </a:lnTo>
                  <a:lnTo>
                    <a:pt x="2375086" y="651559"/>
                  </a:lnTo>
                  <a:lnTo>
                    <a:pt x="2341605" y="621504"/>
                  </a:lnTo>
                  <a:lnTo>
                    <a:pt x="2307583" y="592050"/>
                  </a:lnTo>
                  <a:lnTo>
                    <a:pt x="2273027" y="563204"/>
                  </a:lnTo>
                  <a:lnTo>
                    <a:pt x="2237946" y="534975"/>
                  </a:lnTo>
                  <a:lnTo>
                    <a:pt x="2202349" y="507371"/>
                  </a:lnTo>
                  <a:lnTo>
                    <a:pt x="2166243" y="480401"/>
                  </a:lnTo>
                  <a:lnTo>
                    <a:pt x="2129637" y="454073"/>
                  </a:lnTo>
                  <a:lnTo>
                    <a:pt x="2092539" y="428395"/>
                  </a:lnTo>
                  <a:lnTo>
                    <a:pt x="2054958" y="403375"/>
                  </a:lnTo>
                  <a:lnTo>
                    <a:pt x="2016902" y="379023"/>
                  </a:lnTo>
                  <a:lnTo>
                    <a:pt x="1978379" y="355346"/>
                  </a:lnTo>
                  <a:lnTo>
                    <a:pt x="1939398" y="332352"/>
                  </a:lnTo>
                  <a:lnTo>
                    <a:pt x="1899968" y="310051"/>
                  </a:lnTo>
                  <a:lnTo>
                    <a:pt x="1860095" y="288450"/>
                  </a:lnTo>
                  <a:lnTo>
                    <a:pt x="1819789" y="267558"/>
                  </a:lnTo>
                  <a:lnTo>
                    <a:pt x="1779059" y="247383"/>
                  </a:lnTo>
                  <a:lnTo>
                    <a:pt x="1737912" y="227933"/>
                  </a:lnTo>
                  <a:lnTo>
                    <a:pt x="1696356" y="209217"/>
                  </a:lnTo>
                  <a:lnTo>
                    <a:pt x="1654401" y="191243"/>
                  </a:lnTo>
                  <a:lnTo>
                    <a:pt x="1612054" y="174019"/>
                  </a:lnTo>
                  <a:lnTo>
                    <a:pt x="1569324" y="157555"/>
                  </a:lnTo>
                  <a:lnTo>
                    <a:pt x="1526220" y="141857"/>
                  </a:lnTo>
                  <a:lnTo>
                    <a:pt x="1482748" y="126935"/>
                  </a:lnTo>
                  <a:lnTo>
                    <a:pt x="1438919" y="112797"/>
                  </a:lnTo>
                  <a:lnTo>
                    <a:pt x="1394740" y="99451"/>
                  </a:lnTo>
                  <a:lnTo>
                    <a:pt x="1350219" y="86905"/>
                  </a:lnTo>
                  <a:lnTo>
                    <a:pt x="1305366" y="75169"/>
                  </a:lnTo>
                  <a:lnTo>
                    <a:pt x="1260187" y="64249"/>
                  </a:lnTo>
                  <a:lnTo>
                    <a:pt x="1214693" y="54156"/>
                  </a:lnTo>
                  <a:lnTo>
                    <a:pt x="1168890" y="44896"/>
                  </a:lnTo>
                  <a:lnTo>
                    <a:pt x="1122787" y="36478"/>
                  </a:lnTo>
                  <a:lnTo>
                    <a:pt x="1076394" y="28911"/>
                  </a:lnTo>
                  <a:lnTo>
                    <a:pt x="1029717" y="22203"/>
                  </a:lnTo>
                  <a:lnTo>
                    <a:pt x="982765" y="16362"/>
                  </a:lnTo>
                  <a:lnTo>
                    <a:pt x="935548" y="11397"/>
                  </a:lnTo>
                  <a:lnTo>
                    <a:pt x="888072" y="7316"/>
                  </a:lnTo>
                  <a:lnTo>
                    <a:pt x="840346" y="4128"/>
                  </a:lnTo>
                  <a:lnTo>
                    <a:pt x="792380" y="1840"/>
                  </a:lnTo>
                  <a:lnTo>
                    <a:pt x="744180" y="461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39C1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571390" y="3444836"/>
              <a:ext cx="2490470" cy="1035050"/>
            </a:xfrm>
            <a:custGeom>
              <a:avLst/>
              <a:gdLst/>
              <a:ahLst/>
              <a:cxnLst/>
              <a:rect l="l" t="t" r="r" b="b"/>
              <a:pathLst>
                <a:path w="2490470" h="1035050">
                  <a:moveTo>
                    <a:pt x="2489885" y="1034491"/>
                  </a:moveTo>
                  <a:lnTo>
                    <a:pt x="2489339" y="981887"/>
                  </a:lnTo>
                  <a:lnTo>
                    <a:pt x="2487714" y="929551"/>
                  </a:lnTo>
                  <a:lnTo>
                    <a:pt x="2485009" y="877493"/>
                  </a:lnTo>
                  <a:lnTo>
                    <a:pt x="2481249" y="825728"/>
                  </a:lnTo>
                  <a:lnTo>
                    <a:pt x="2476436" y="774255"/>
                  </a:lnTo>
                  <a:lnTo>
                    <a:pt x="2470581" y="723087"/>
                  </a:lnTo>
                  <a:lnTo>
                    <a:pt x="2463698" y="672249"/>
                  </a:lnTo>
                  <a:lnTo>
                    <a:pt x="2455799" y="621741"/>
                  </a:lnTo>
                  <a:lnTo>
                    <a:pt x="2446896" y="571563"/>
                  </a:lnTo>
                  <a:lnTo>
                    <a:pt x="2436990" y="521754"/>
                  </a:lnTo>
                  <a:lnTo>
                    <a:pt x="2426093" y="472287"/>
                  </a:lnTo>
                  <a:lnTo>
                    <a:pt x="2414232" y="423214"/>
                  </a:lnTo>
                  <a:lnTo>
                    <a:pt x="2401405" y="374510"/>
                  </a:lnTo>
                  <a:lnTo>
                    <a:pt x="2387612" y="326199"/>
                  </a:lnTo>
                  <a:lnTo>
                    <a:pt x="2372893" y="278307"/>
                  </a:lnTo>
                  <a:lnTo>
                    <a:pt x="2357234" y="230822"/>
                  </a:lnTo>
                  <a:lnTo>
                    <a:pt x="2340660" y="183756"/>
                  </a:lnTo>
                  <a:lnTo>
                    <a:pt x="2323160" y="137134"/>
                  </a:lnTo>
                  <a:lnTo>
                    <a:pt x="2322880" y="136448"/>
                  </a:lnTo>
                  <a:lnTo>
                    <a:pt x="2322792" y="136194"/>
                  </a:lnTo>
                  <a:lnTo>
                    <a:pt x="2319286" y="127419"/>
                  </a:lnTo>
                  <a:lnTo>
                    <a:pt x="2304783" y="90957"/>
                  </a:lnTo>
                  <a:lnTo>
                    <a:pt x="2304516" y="90347"/>
                  </a:lnTo>
                  <a:lnTo>
                    <a:pt x="2285504" y="45237"/>
                  </a:lnTo>
                  <a:lnTo>
                    <a:pt x="2285365" y="44932"/>
                  </a:lnTo>
                  <a:lnTo>
                    <a:pt x="2265349" y="0"/>
                  </a:lnTo>
                  <a:lnTo>
                    <a:pt x="25" y="1034491"/>
                  </a:lnTo>
                  <a:lnTo>
                    <a:pt x="2489885" y="1034491"/>
                  </a:lnTo>
                  <a:close/>
                </a:path>
              </a:pathLst>
            </a:custGeom>
            <a:solidFill>
              <a:srgbClr val="4D54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231035" y="3137897"/>
              <a:ext cx="2680970" cy="1349375"/>
            </a:xfrm>
            <a:custGeom>
              <a:avLst/>
              <a:gdLst/>
              <a:ahLst/>
              <a:cxnLst/>
              <a:rect l="l" t="t" r="r" b="b"/>
              <a:pathLst>
                <a:path w="2680970" h="1349375">
                  <a:moveTo>
                    <a:pt x="1340370" y="0"/>
                  </a:moveTo>
                  <a:lnTo>
                    <a:pt x="1292295" y="846"/>
                  </a:lnTo>
                  <a:lnTo>
                    <a:pt x="1244646" y="3365"/>
                  </a:lnTo>
                  <a:lnTo>
                    <a:pt x="1197451" y="7529"/>
                  </a:lnTo>
                  <a:lnTo>
                    <a:pt x="1150738" y="13310"/>
                  </a:lnTo>
                  <a:lnTo>
                    <a:pt x="1104537" y="20679"/>
                  </a:lnTo>
                  <a:lnTo>
                    <a:pt x="1058874" y="29608"/>
                  </a:lnTo>
                  <a:lnTo>
                    <a:pt x="1013779" y="40068"/>
                  </a:lnTo>
                  <a:lnTo>
                    <a:pt x="969280" y="52032"/>
                  </a:lnTo>
                  <a:lnTo>
                    <a:pt x="925405" y="65470"/>
                  </a:lnTo>
                  <a:lnTo>
                    <a:pt x="882183" y="80355"/>
                  </a:lnTo>
                  <a:lnTo>
                    <a:pt x="839642" y="96658"/>
                  </a:lnTo>
                  <a:lnTo>
                    <a:pt x="797810" y="114350"/>
                  </a:lnTo>
                  <a:lnTo>
                    <a:pt x="756716" y="133404"/>
                  </a:lnTo>
                  <a:lnTo>
                    <a:pt x="716388" y="153791"/>
                  </a:lnTo>
                  <a:lnTo>
                    <a:pt x="676854" y="175483"/>
                  </a:lnTo>
                  <a:lnTo>
                    <a:pt x="638143" y="198451"/>
                  </a:lnTo>
                  <a:lnTo>
                    <a:pt x="600283" y="222667"/>
                  </a:lnTo>
                  <a:lnTo>
                    <a:pt x="563303" y="248103"/>
                  </a:lnTo>
                  <a:lnTo>
                    <a:pt x="527230" y="274730"/>
                  </a:lnTo>
                  <a:lnTo>
                    <a:pt x="492093" y="302520"/>
                  </a:lnTo>
                  <a:lnTo>
                    <a:pt x="457921" y="331444"/>
                  </a:lnTo>
                  <a:lnTo>
                    <a:pt x="424742" y="361475"/>
                  </a:lnTo>
                  <a:lnTo>
                    <a:pt x="392583" y="392583"/>
                  </a:lnTo>
                  <a:lnTo>
                    <a:pt x="361475" y="424742"/>
                  </a:lnTo>
                  <a:lnTo>
                    <a:pt x="331444" y="457921"/>
                  </a:lnTo>
                  <a:lnTo>
                    <a:pt x="302520" y="492093"/>
                  </a:lnTo>
                  <a:lnTo>
                    <a:pt x="274730" y="527230"/>
                  </a:lnTo>
                  <a:lnTo>
                    <a:pt x="248103" y="563303"/>
                  </a:lnTo>
                  <a:lnTo>
                    <a:pt x="222667" y="600283"/>
                  </a:lnTo>
                  <a:lnTo>
                    <a:pt x="198451" y="638143"/>
                  </a:lnTo>
                  <a:lnTo>
                    <a:pt x="175483" y="676854"/>
                  </a:lnTo>
                  <a:lnTo>
                    <a:pt x="153791" y="716388"/>
                  </a:lnTo>
                  <a:lnTo>
                    <a:pt x="133404" y="756716"/>
                  </a:lnTo>
                  <a:lnTo>
                    <a:pt x="114350" y="797810"/>
                  </a:lnTo>
                  <a:lnTo>
                    <a:pt x="96658" y="839642"/>
                  </a:lnTo>
                  <a:lnTo>
                    <a:pt x="80355" y="882183"/>
                  </a:lnTo>
                  <a:lnTo>
                    <a:pt x="65470" y="925405"/>
                  </a:lnTo>
                  <a:lnTo>
                    <a:pt x="52032" y="969280"/>
                  </a:lnTo>
                  <a:lnTo>
                    <a:pt x="40068" y="1013779"/>
                  </a:lnTo>
                  <a:lnTo>
                    <a:pt x="29608" y="1058874"/>
                  </a:lnTo>
                  <a:lnTo>
                    <a:pt x="20679" y="1104537"/>
                  </a:lnTo>
                  <a:lnTo>
                    <a:pt x="13310" y="1150738"/>
                  </a:lnTo>
                  <a:lnTo>
                    <a:pt x="7529" y="1197451"/>
                  </a:lnTo>
                  <a:lnTo>
                    <a:pt x="3365" y="1244646"/>
                  </a:lnTo>
                  <a:lnTo>
                    <a:pt x="846" y="1292295"/>
                  </a:lnTo>
                  <a:lnTo>
                    <a:pt x="0" y="1343304"/>
                  </a:lnTo>
                  <a:lnTo>
                    <a:pt x="114" y="1349146"/>
                  </a:lnTo>
                  <a:lnTo>
                    <a:pt x="2680627" y="1349146"/>
                  </a:lnTo>
                  <a:lnTo>
                    <a:pt x="2680741" y="1340370"/>
                  </a:lnTo>
                  <a:lnTo>
                    <a:pt x="2679895" y="1292295"/>
                  </a:lnTo>
                  <a:lnTo>
                    <a:pt x="2677375" y="1244646"/>
                  </a:lnTo>
                  <a:lnTo>
                    <a:pt x="2673211" y="1197451"/>
                  </a:lnTo>
                  <a:lnTo>
                    <a:pt x="2667430" y="1150738"/>
                  </a:lnTo>
                  <a:lnTo>
                    <a:pt x="2660061" y="1104537"/>
                  </a:lnTo>
                  <a:lnTo>
                    <a:pt x="2651132" y="1058874"/>
                  </a:lnTo>
                  <a:lnTo>
                    <a:pt x="2640671" y="1013779"/>
                  </a:lnTo>
                  <a:lnTo>
                    <a:pt x="2628708" y="969280"/>
                  </a:lnTo>
                  <a:lnTo>
                    <a:pt x="2615269" y="925405"/>
                  </a:lnTo>
                  <a:lnTo>
                    <a:pt x="2600384" y="882183"/>
                  </a:lnTo>
                  <a:lnTo>
                    <a:pt x="2584081" y="839642"/>
                  </a:lnTo>
                  <a:lnTo>
                    <a:pt x="2566388" y="797810"/>
                  </a:lnTo>
                  <a:lnTo>
                    <a:pt x="2547334" y="756716"/>
                  </a:lnTo>
                  <a:lnTo>
                    <a:pt x="2526947" y="716388"/>
                  </a:lnTo>
                  <a:lnTo>
                    <a:pt x="2505255" y="676854"/>
                  </a:lnTo>
                  <a:lnTo>
                    <a:pt x="2482286" y="638143"/>
                  </a:lnTo>
                  <a:lnTo>
                    <a:pt x="2458070" y="600283"/>
                  </a:lnTo>
                  <a:lnTo>
                    <a:pt x="2432634" y="563303"/>
                  </a:lnTo>
                  <a:lnTo>
                    <a:pt x="2406007" y="527230"/>
                  </a:lnTo>
                  <a:lnTo>
                    <a:pt x="2378217" y="492093"/>
                  </a:lnTo>
                  <a:lnTo>
                    <a:pt x="2349292" y="457921"/>
                  </a:lnTo>
                  <a:lnTo>
                    <a:pt x="2319261" y="424742"/>
                  </a:lnTo>
                  <a:lnTo>
                    <a:pt x="2288152" y="392583"/>
                  </a:lnTo>
                  <a:lnTo>
                    <a:pt x="2255994" y="361475"/>
                  </a:lnTo>
                  <a:lnTo>
                    <a:pt x="2222814" y="331444"/>
                  </a:lnTo>
                  <a:lnTo>
                    <a:pt x="2188642" y="302520"/>
                  </a:lnTo>
                  <a:lnTo>
                    <a:pt x="2153505" y="274730"/>
                  </a:lnTo>
                  <a:lnTo>
                    <a:pt x="2117432" y="248103"/>
                  </a:lnTo>
                  <a:lnTo>
                    <a:pt x="2080452" y="222667"/>
                  </a:lnTo>
                  <a:lnTo>
                    <a:pt x="2042592" y="198451"/>
                  </a:lnTo>
                  <a:lnTo>
                    <a:pt x="2003881" y="175483"/>
                  </a:lnTo>
                  <a:lnTo>
                    <a:pt x="1964347" y="153791"/>
                  </a:lnTo>
                  <a:lnTo>
                    <a:pt x="1924019" y="133404"/>
                  </a:lnTo>
                  <a:lnTo>
                    <a:pt x="1882925" y="114350"/>
                  </a:lnTo>
                  <a:lnTo>
                    <a:pt x="1841093" y="96658"/>
                  </a:lnTo>
                  <a:lnTo>
                    <a:pt x="1798552" y="80355"/>
                  </a:lnTo>
                  <a:lnTo>
                    <a:pt x="1755330" y="65470"/>
                  </a:lnTo>
                  <a:lnTo>
                    <a:pt x="1711456" y="52032"/>
                  </a:lnTo>
                  <a:lnTo>
                    <a:pt x="1666957" y="40068"/>
                  </a:lnTo>
                  <a:lnTo>
                    <a:pt x="1621863" y="29608"/>
                  </a:lnTo>
                  <a:lnTo>
                    <a:pt x="1576201" y="20679"/>
                  </a:lnTo>
                  <a:lnTo>
                    <a:pt x="1529999" y="13310"/>
                  </a:lnTo>
                  <a:lnTo>
                    <a:pt x="1483287" y="7529"/>
                  </a:lnTo>
                  <a:lnTo>
                    <a:pt x="1436093" y="3365"/>
                  </a:lnTo>
                  <a:lnTo>
                    <a:pt x="1388444" y="846"/>
                  </a:lnTo>
                  <a:lnTo>
                    <a:pt x="1340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07465" y="4475237"/>
              <a:ext cx="5315585" cy="0"/>
            </a:xfrm>
            <a:custGeom>
              <a:avLst/>
              <a:gdLst/>
              <a:ahLst/>
              <a:cxnLst/>
              <a:rect l="l" t="t" r="r" b="b"/>
              <a:pathLst>
                <a:path w="5315584" h="0">
                  <a:moveTo>
                    <a:pt x="0" y="0"/>
                  </a:moveTo>
                  <a:lnTo>
                    <a:pt x="5315026" y="0"/>
                  </a:lnTo>
                </a:path>
              </a:pathLst>
            </a:custGeom>
            <a:ln w="12585">
              <a:solidFill>
                <a:srgbClr val="C0C1C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251168" y="2631296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42%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7642" y="3971743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15%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5759" y="3190655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43%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3176" y="5006292"/>
            <a:ext cx="10248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Strongly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6636" y="5008117"/>
            <a:ext cx="192024" cy="19202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873828" y="5004261"/>
            <a:ext cx="11747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Somewhat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7288" y="5008117"/>
            <a:ext cx="192024" cy="19202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653352" y="4999689"/>
            <a:ext cx="1362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Disagree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Somewhat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1196" y="5008117"/>
            <a:ext cx="192024" cy="19202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658682" y="4999689"/>
            <a:ext cx="1478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Disagree strongly</a:t>
            </a:r>
            <a:r>
              <a:rPr dirty="0" sz="1200" spc="1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baseline="2314" sz="1800" spc="-37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baseline="2314" sz="1800">
              <a:latin typeface="Segoe UI"/>
              <a:cs typeface="Segoe U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95792" y="5001767"/>
            <a:ext cx="204723" cy="20472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948675" y="1798337"/>
            <a:ext cx="5008880" cy="2677795"/>
            <a:chOff x="1948675" y="1798337"/>
            <a:chExt cx="5008880" cy="2677795"/>
          </a:xfrm>
        </p:grpSpPr>
        <p:sp>
          <p:nvSpPr>
            <p:cNvPr id="22" name="object 22"/>
            <p:cNvSpPr/>
            <p:nvPr/>
          </p:nvSpPr>
          <p:spPr>
            <a:xfrm>
              <a:off x="1980103" y="1888006"/>
              <a:ext cx="4941570" cy="2581275"/>
            </a:xfrm>
            <a:custGeom>
              <a:avLst/>
              <a:gdLst/>
              <a:ahLst/>
              <a:cxnLst/>
              <a:rect l="l" t="t" r="r" b="b"/>
              <a:pathLst>
                <a:path w="4941570" h="2581275">
                  <a:moveTo>
                    <a:pt x="4941316" y="1509306"/>
                  </a:moveTo>
                  <a:lnTo>
                    <a:pt x="4920873" y="1465558"/>
                  </a:lnTo>
                  <a:lnTo>
                    <a:pt x="4899648" y="1422269"/>
                  </a:lnTo>
                  <a:lnTo>
                    <a:pt x="4877648" y="1379447"/>
                  </a:lnTo>
                  <a:lnTo>
                    <a:pt x="4854884" y="1337102"/>
                  </a:lnTo>
                  <a:lnTo>
                    <a:pt x="4831365" y="1295242"/>
                  </a:lnTo>
                  <a:lnTo>
                    <a:pt x="4807099" y="1253877"/>
                  </a:lnTo>
                  <a:lnTo>
                    <a:pt x="4782095" y="1213015"/>
                  </a:lnTo>
                  <a:lnTo>
                    <a:pt x="4756363" y="1172665"/>
                  </a:lnTo>
                  <a:lnTo>
                    <a:pt x="4729912" y="1132836"/>
                  </a:lnTo>
                  <a:lnTo>
                    <a:pt x="4702750" y="1093536"/>
                  </a:lnTo>
                  <a:lnTo>
                    <a:pt x="4674887" y="1054776"/>
                  </a:lnTo>
                  <a:lnTo>
                    <a:pt x="4646332" y="1016563"/>
                  </a:lnTo>
                  <a:lnTo>
                    <a:pt x="4617094" y="978906"/>
                  </a:lnTo>
                  <a:lnTo>
                    <a:pt x="4587181" y="941815"/>
                  </a:lnTo>
                  <a:lnTo>
                    <a:pt x="4556604" y="905298"/>
                  </a:lnTo>
                  <a:lnTo>
                    <a:pt x="4525371" y="869364"/>
                  </a:lnTo>
                  <a:lnTo>
                    <a:pt x="4493491" y="834023"/>
                  </a:lnTo>
                  <a:lnTo>
                    <a:pt x="4460974" y="799282"/>
                  </a:lnTo>
                  <a:lnTo>
                    <a:pt x="4427827" y="765151"/>
                  </a:lnTo>
                  <a:lnTo>
                    <a:pt x="4394061" y="731639"/>
                  </a:lnTo>
                  <a:lnTo>
                    <a:pt x="4359685" y="698754"/>
                  </a:lnTo>
                  <a:lnTo>
                    <a:pt x="4324707" y="666506"/>
                  </a:lnTo>
                  <a:lnTo>
                    <a:pt x="4289136" y="634903"/>
                  </a:lnTo>
                  <a:lnTo>
                    <a:pt x="4252983" y="603954"/>
                  </a:lnTo>
                  <a:lnTo>
                    <a:pt x="4216255" y="573669"/>
                  </a:lnTo>
                  <a:lnTo>
                    <a:pt x="4178961" y="544055"/>
                  </a:lnTo>
                  <a:lnTo>
                    <a:pt x="4141112" y="515122"/>
                  </a:lnTo>
                  <a:lnTo>
                    <a:pt x="4102715" y="486880"/>
                  </a:lnTo>
                  <a:lnTo>
                    <a:pt x="4063781" y="459336"/>
                  </a:lnTo>
                  <a:lnTo>
                    <a:pt x="4024318" y="432499"/>
                  </a:lnTo>
                  <a:lnTo>
                    <a:pt x="3984334" y="406379"/>
                  </a:lnTo>
                  <a:lnTo>
                    <a:pt x="3943840" y="380984"/>
                  </a:lnTo>
                  <a:lnTo>
                    <a:pt x="3902845" y="356323"/>
                  </a:lnTo>
                  <a:lnTo>
                    <a:pt x="3861356" y="332406"/>
                  </a:lnTo>
                  <a:lnTo>
                    <a:pt x="3819384" y="309240"/>
                  </a:lnTo>
                  <a:lnTo>
                    <a:pt x="3776938" y="286836"/>
                  </a:lnTo>
                  <a:lnTo>
                    <a:pt x="3734026" y="265201"/>
                  </a:lnTo>
                  <a:lnTo>
                    <a:pt x="3690657" y="244345"/>
                  </a:lnTo>
                  <a:lnTo>
                    <a:pt x="3646842" y="224276"/>
                  </a:lnTo>
                  <a:lnTo>
                    <a:pt x="3602588" y="205004"/>
                  </a:lnTo>
                  <a:lnTo>
                    <a:pt x="3557905" y="186537"/>
                  </a:lnTo>
                  <a:lnTo>
                    <a:pt x="3512802" y="168884"/>
                  </a:lnTo>
                  <a:lnTo>
                    <a:pt x="3467287" y="152055"/>
                  </a:lnTo>
                  <a:lnTo>
                    <a:pt x="3421371" y="136057"/>
                  </a:lnTo>
                  <a:lnTo>
                    <a:pt x="3375062" y="120900"/>
                  </a:lnTo>
                  <a:lnTo>
                    <a:pt x="3328369" y="106593"/>
                  </a:lnTo>
                  <a:lnTo>
                    <a:pt x="3281301" y="93145"/>
                  </a:lnTo>
                  <a:lnTo>
                    <a:pt x="3233868" y="80564"/>
                  </a:lnTo>
                  <a:lnTo>
                    <a:pt x="3186078" y="68859"/>
                  </a:lnTo>
                  <a:lnTo>
                    <a:pt x="3137940" y="58040"/>
                  </a:lnTo>
                  <a:lnTo>
                    <a:pt x="3089464" y="48115"/>
                  </a:lnTo>
                  <a:lnTo>
                    <a:pt x="3040659" y="39093"/>
                  </a:lnTo>
                  <a:lnTo>
                    <a:pt x="2991533" y="30983"/>
                  </a:lnTo>
                  <a:lnTo>
                    <a:pt x="2942096" y="23794"/>
                  </a:lnTo>
                  <a:lnTo>
                    <a:pt x="2892357" y="17534"/>
                  </a:lnTo>
                  <a:lnTo>
                    <a:pt x="2842324" y="12214"/>
                  </a:lnTo>
                  <a:lnTo>
                    <a:pt x="2792007" y="7840"/>
                  </a:lnTo>
                  <a:lnTo>
                    <a:pt x="2741416" y="4423"/>
                  </a:lnTo>
                  <a:lnTo>
                    <a:pt x="2690558" y="1972"/>
                  </a:lnTo>
                  <a:lnTo>
                    <a:pt x="2639444" y="494"/>
                  </a:lnTo>
                  <a:lnTo>
                    <a:pt x="2588082" y="0"/>
                  </a:lnTo>
                  <a:lnTo>
                    <a:pt x="2539460" y="444"/>
                  </a:lnTo>
                  <a:lnTo>
                    <a:pt x="2491055" y="1774"/>
                  </a:lnTo>
                  <a:lnTo>
                    <a:pt x="2442876" y="3981"/>
                  </a:lnTo>
                  <a:lnTo>
                    <a:pt x="2394930" y="7056"/>
                  </a:lnTo>
                  <a:lnTo>
                    <a:pt x="2347225" y="10994"/>
                  </a:lnTo>
                  <a:lnTo>
                    <a:pt x="2299769" y="15785"/>
                  </a:lnTo>
                  <a:lnTo>
                    <a:pt x="2252569" y="21423"/>
                  </a:lnTo>
                  <a:lnTo>
                    <a:pt x="2205634" y="27899"/>
                  </a:lnTo>
                  <a:lnTo>
                    <a:pt x="2158971" y="35205"/>
                  </a:lnTo>
                  <a:lnTo>
                    <a:pt x="2112588" y="43335"/>
                  </a:lnTo>
                  <a:lnTo>
                    <a:pt x="2066493" y="52280"/>
                  </a:lnTo>
                  <a:lnTo>
                    <a:pt x="2020693" y="62033"/>
                  </a:lnTo>
                  <a:lnTo>
                    <a:pt x="1975197" y="72586"/>
                  </a:lnTo>
                  <a:lnTo>
                    <a:pt x="1930013" y="83932"/>
                  </a:lnTo>
                  <a:lnTo>
                    <a:pt x="1885147" y="96062"/>
                  </a:lnTo>
                  <a:lnTo>
                    <a:pt x="1840609" y="108969"/>
                  </a:lnTo>
                  <a:lnTo>
                    <a:pt x="1796405" y="122645"/>
                  </a:lnTo>
                  <a:lnTo>
                    <a:pt x="1752544" y="137082"/>
                  </a:lnTo>
                  <a:lnTo>
                    <a:pt x="1709034" y="152274"/>
                  </a:lnTo>
                  <a:lnTo>
                    <a:pt x="1665881" y="168211"/>
                  </a:lnTo>
                  <a:lnTo>
                    <a:pt x="1623095" y="184887"/>
                  </a:lnTo>
                  <a:lnTo>
                    <a:pt x="1580683" y="202294"/>
                  </a:lnTo>
                  <a:lnTo>
                    <a:pt x="1538652" y="220424"/>
                  </a:lnTo>
                  <a:lnTo>
                    <a:pt x="1497011" y="239269"/>
                  </a:lnTo>
                  <a:lnTo>
                    <a:pt x="1455767" y="258822"/>
                  </a:lnTo>
                  <a:lnTo>
                    <a:pt x="1414929" y="279075"/>
                  </a:lnTo>
                  <a:lnTo>
                    <a:pt x="1374503" y="300020"/>
                  </a:lnTo>
                  <a:lnTo>
                    <a:pt x="1334498" y="321650"/>
                  </a:lnTo>
                  <a:lnTo>
                    <a:pt x="1294922" y="343956"/>
                  </a:lnTo>
                  <a:lnTo>
                    <a:pt x="1255782" y="366932"/>
                  </a:lnTo>
                  <a:lnTo>
                    <a:pt x="1217087" y="390569"/>
                  </a:lnTo>
                  <a:lnTo>
                    <a:pt x="1178843" y="414860"/>
                  </a:lnTo>
                  <a:lnTo>
                    <a:pt x="1141060" y="439797"/>
                  </a:lnTo>
                  <a:lnTo>
                    <a:pt x="1103744" y="465372"/>
                  </a:lnTo>
                  <a:lnTo>
                    <a:pt x="1066904" y="491578"/>
                  </a:lnTo>
                  <a:lnTo>
                    <a:pt x="1030547" y="518407"/>
                  </a:lnTo>
                  <a:lnTo>
                    <a:pt x="994681" y="545852"/>
                  </a:lnTo>
                  <a:lnTo>
                    <a:pt x="959314" y="573904"/>
                  </a:lnTo>
                  <a:lnTo>
                    <a:pt x="924454" y="602556"/>
                  </a:lnTo>
                  <a:lnTo>
                    <a:pt x="890109" y="631800"/>
                  </a:lnTo>
                  <a:lnTo>
                    <a:pt x="856286" y="661629"/>
                  </a:lnTo>
                  <a:lnTo>
                    <a:pt x="822994" y="692034"/>
                  </a:lnTo>
                  <a:lnTo>
                    <a:pt x="790239" y="723009"/>
                  </a:lnTo>
                  <a:lnTo>
                    <a:pt x="758031" y="754545"/>
                  </a:lnTo>
                  <a:lnTo>
                    <a:pt x="726376" y="786634"/>
                  </a:lnTo>
                  <a:lnTo>
                    <a:pt x="695283" y="819270"/>
                  </a:lnTo>
                  <a:lnTo>
                    <a:pt x="664759" y="852444"/>
                  </a:lnTo>
                  <a:lnTo>
                    <a:pt x="634812" y="886149"/>
                  </a:lnTo>
                  <a:lnTo>
                    <a:pt x="605450" y="920377"/>
                  </a:lnTo>
                  <a:lnTo>
                    <a:pt x="576681" y="955120"/>
                  </a:lnTo>
                  <a:lnTo>
                    <a:pt x="548513" y="990370"/>
                  </a:lnTo>
                  <a:lnTo>
                    <a:pt x="520953" y="1026120"/>
                  </a:lnTo>
                  <a:lnTo>
                    <a:pt x="494010" y="1062363"/>
                  </a:lnTo>
                  <a:lnTo>
                    <a:pt x="467690" y="1099090"/>
                  </a:lnTo>
                  <a:lnTo>
                    <a:pt x="442003" y="1136294"/>
                  </a:lnTo>
                  <a:lnTo>
                    <a:pt x="416955" y="1173966"/>
                  </a:lnTo>
                  <a:lnTo>
                    <a:pt x="392555" y="1212101"/>
                  </a:lnTo>
                  <a:lnTo>
                    <a:pt x="368810" y="1250688"/>
                  </a:lnTo>
                  <a:lnTo>
                    <a:pt x="345729" y="1289722"/>
                  </a:lnTo>
                  <a:lnTo>
                    <a:pt x="323318" y="1329194"/>
                  </a:lnTo>
                  <a:lnTo>
                    <a:pt x="301586" y="1369097"/>
                  </a:lnTo>
                  <a:lnTo>
                    <a:pt x="280541" y="1409423"/>
                  </a:lnTo>
                  <a:lnTo>
                    <a:pt x="260191" y="1450163"/>
                  </a:lnTo>
                  <a:lnTo>
                    <a:pt x="240542" y="1491312"/>
                  </a:lnTo>
                  <a:lnTo>
                    <a:pt x="221604" y="1532860"/>
                  </a:lnTo>
                  <a:lnTo>
                    <a:pt x="203384" y="1574800"/>
                  </a:lnTo>
                  <a:lnTo>
                    <a:pt x="185889" y="1617124"/>
                  </a:lnTo>
                  <a:lnTo>
                    <a:pt x="169128" y="1659826"/>
                  </a:lnTo>
                  <a:lnTo>
                    <a:pt x="153109" y="1702896"/>
                  </a:lnTo>
                  <a:lnTo>
                    <a:pt x="137838" y="1746328"/>
                  </a:lnTo>
                  <a:lnTo>
                    <a:pt x="123325" y="1790113"/>
                  </a:lnTo>
                  <a:lnTo>
                    <a:pt x="109576" y="1834244"/>
                  </a:lnTo>
                  <a:lnTo>
                    <a:pt x="96600" y="1878714"/>
                  </a:lnTo>
                  <a:lnTo>
                    <a:pt x="84405" y="1923514"/>
                  </a:lnTo>
                  <a:lnTo>
                    <a:pt x="72998" y="1968636"/>
                  </a:lnTo>
                  <a:lnTo>
                    <a:pt x="62387" y="2014074"/>
                  </a:lnTo>
                  <a:lnTo>
                    <a:pt x="52580" y="2059820"/>
                  </a:lnTo>
                  <a:lnTo>
                    <a:pt x="43585" y="2105865"/>
                  </a:lnTo>
                  <a:lnTo>
                    <a:pt x="35409" y="2152202"/>
                  </a:lnTo>
                  <a:lnTo>
                    <a:pt x="28061" y="2198824"/>
                  </a:lnTo>
                  <a:lnTo>
                    <a:pt x="21548" y="2245722"/>
                  </a:lnTo>
                  <a:lnTo>
                    <a:pt x="15878" y="2292889"/>
                  </a:lnTo>
                  <a:lnTo>
                    <a:pt x="11059" y="2340318"/>
                  </a:lnTo>
                  <a:lnTo>
                    <a:pt x="7098" y="2388000"/>
                  </a:lnTo>
                  <a:lnTo>
                    <a:pt x="4004" y="2435927"/>
                  </a:lnTo>
                  <a:lnTo>
                    <a:pt x="1785" y="2484094"/>
                  </a:lnTo>
                  <a:lnTo>
                    <a:pt x="447" y="2532490"/>
                  </a:lnTo>
                  <a:lnTo>
                    <a:pt x="0" y="2581109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892819" y="3384274"/>
              <a:ext cx="57785" cy="26670"/>
            </a:xfrm>
            <a:custGeom>
              <a:avLst/>
              <a:gdLst/>
              <a:ahLst/>
              <a:cxnLst/>
              <a:rect l="l" t="t" r="r" b="b"/>
              <a:pathLst>
                <a:path w="57784" h="26670">
                  <a:moveTo>
                    <a:pt x="0" y="26073"/>
                  </a:moveTo>
                  <a:lnTo>
                    <a:pt x="57200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948675" y="4469109"/>
              <a:ext cx="62865" cy="0"/>
            </a:xfrm>
            <a:custGeom>
              <a:avLst/>
              <a:gdLst/>
              <a:ahLst/>
              <a:cxnLst/>
              <a:rect l="l" t="t" r="r" b="b"/>
              <a:pathLst>
                <a:path w="62864" h="0">
                  <a:moveTo>
                    <a:pt x="0" y="0"/>
                  </a:moveTo>
                  <a:lnTo>
                    <a:pt x="62865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567379" y="1798337"/>
              <a:ext cx="563880" cy="352425"/>
            </a:xfrm>
            <a:custGeom>
              <a:avLst/>
              <a:gdLst/>
              <a:ahLst/>
              <a:cxnLst/>
              <a:rect l="l" t="t" r="r" b="b"/>
              <a:pathLst>
                <a:path w="563879" h="352425">
                  <a:moveTo>
                    <a:pt x="512978" y="0"/>
                  </a:moveTo>
                  <a:lnTo>
                    <a:pt x="135788" y="90525"/>
                  </a:lnTo>
                  <a:lnTo>
                    <a:pt x="0" y="160934"/>
                  </a:lnTo>
                  <a:lnTo>
                    <a:pt x="45262" y="340728"/>
                  </a:lnTo>
                  <a:lnTo>
                    <a:pt x="45262" y="352044"/>
                  </a:lnTo>
                  <a:lnTo>
                    <a:pt x="316839" y="256476"/>
                  </a:lnTo>
                  <a:lnTo>
                    <a:pt x="563270" y="206184"/>
                  </a:lnTo>
                  <a:lnTo>
                    <a:pt x="5129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 rot="20460000">
            <a:off x="3600574" y="1943505"/>
            <a:ext cx="189661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8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 rot="20700000">
            <a:off x="3737664" y="1898434"/>
            <a:ext cx="19060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5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28" name="object 28"/>
          <p:cNvSpPr txBox="1"/>
          <p:nvPr/>
        </p:nvSpPr>
        <p:spPr>
          <a:xfrm rot="20880000">
            <a:off x="3885773" y="1856251"/>
            <a:ext cx="217922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%</a:t>
            </a:r>
            <a:endParaRPr sz="13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8256270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pc="-10"/>
              <a:t>Organization’s</a:t>
            </a:r>
            <a:r>
              <a:rPr dirty="0" spc="-55"/>
              <a:t> </a:t>
            </a:r>
            <a:r>
              <a:rPr dirty="0"/>
              <a:t>Level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Current</a:t>
            </a:r>
            <a:r>
              <a:rPr dirty="0" spc="-55"/>
              <a:t> </a:t>
            </a:r>
            <a:r>
              <a:rPr dirty="0" spc="-20"/>
              <a:t>Technology</a:t>
            </a:r>
            <a:r>
              <a:rPr dirty="0" spc="-55"/>
              <a:t> </a:t>
            </a:r>
            <a:r>
              <a:rPr dirty="0"/>
              <a:t>to</a:t>
            </a:r>
            <a:r>
              <a:rPr dirty="0" spc="-55"/>
              <a:t> </a:t>
            </a:r>
            <a:r>
              <a:rPr dirty="0"/>
              <a:t>Support</a:t>
            </a:r>
            <a:r>
              <a:rPr dirty="0" spc="-50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 spc="-10"/>
              <a:t>Expansion </a:t>
            </a:r>
            <a:r>
              <a:rPr dirty="0"/>
              <a:t>or</a:t>
            </a:r>
            <a:r>
              <a:rPr dirty="0" spc="-50"/>
              <a:t> </a:t>
            </a:r>
            <a:r>
              <a:rPr dirty="0" spc="-10"/>
              <a:t>Advancement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/>
              <a:t>VBC</a:t>
            </a:r>
            <a:r>
              <a:rPr dirty="0" spc="-50"/>
              <a:t> </a:t>
            </a:r>
            <a:r>
              <a:rPr dirty="0" spc="-10"/>
              <a:t>Models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600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7</a:t>
            </a:r>
            <a:endParaRPr sz="1200">
              <a:latin typeface="Segoe UI Semilight"/>
              <a:cs typeface="Segoe UI Semi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95355" y="1828614"/>
            <a:ext cx="3606165" cy="3606165"/>
            <a:chOff x="1495355" y="1828614"/>
            <a:chExt cx="3606165" cy="3606165"/>
          </a:xfrm>
        </p:grpSpPr>
        <p:sp>
          <p:nvSpPr>
            <p:cNvPr id="5" name="object 5"/>
            <p:cNvSpPr/>
            <p:nvPr/>
          </p:nvSpPr>
          <p:spPr>
            <a:xfrm>
              <a:off x="1495355" y="1828614"/>
              <a:ext cx="3606165" cy="3606165"/>
            </a:xfrm>
            <a:custGeom>
              <a:avLst/>
              <a:gdLst/>
              <a:ahLst/>
              <a:cxnLst/>
              <a:rect l="l" t="t" r="r" b="b"/>
              <a:pathLst>
                <a:path w="3606165" h="3606165">
                  <a:moveTo>
                    <a:pt x="1802917" y="0"/>
                  </a:moveTo>
                  <a:lnTo>
                    <a:pt x="1754874" y="627"/>
                  </a:lnTo>
                  <a:lnTo>
                    <a:pt x="1707154" y="2500"/>
                  </a:lnTo>
                  <a:lnTo>
                    <a:pt x="1659759" y="5601"/>
                  </a:lnTo>
                  <a:lnTo>
                    <a:pt x="1612705" y="9915"/>
                  </a:lnTo>
                  <a:lnTo>
                    <a:pt x="1566008" y="15427"/>
                  </a:lnTo>
                  <a:lnTo>
                    <a:pt x="1519682" y="22121"/>
                  </a:lnTo>
                  <a:lnTo>
                    <a:pt x="1473745" y="29981"/>
                  </a:lnTo>
                  <a:lnTo>
                    <a:pt x="1428211" y="38993"/>
                  </a:lnTo>
                  <a:lnTo>
                    <a:pt x="1383095" y="49139"/>
                  </a:lnTo>
                  <a:lnTo>
                    <a:pt x="1338415" y="60406"/>
                  </a:lnTo>
                  <a:lnTo>
                    <a:pt x="1294184" y="72776"/>
                  </a:lnTo>
                  <a:lnTo>
                    <a:pt x="1250419" y="86235"/>
                  </a:lnTo>
                  <a:lnTo>
                    <a:pt x="1207135" y="100767"/>
                  </a:lnTo>
                  <a:lnTo>
                    <a:pt x="1164347" y="116357"/>
                  </a:lnTo>
                  <a:lnTo>
                    <a:pt x="1122072" y="132988"/>
                  </a:lnTo>
                  <a:lnTo>
                    <a:pt x="1080325" y="150646"/>
                  </a:lnTo>
                  <a:lnTo>
                    <a:pt x="1039122" y="169314"/>
                  </a:lnTo>
                  <a:lnTo>
                    <a:pt x="998477" y="188978"/>
                  </a:lnTo>
                  <a:lnTo>
                    <a:pt x="958407" y="209621"/>
                  </a:lnTo>
                  <a:lnTo>
                    <a:pt x="918927" y="231228"/>
                  </a:lnTo>
                  <a:lnTo>
                    <a:pt x="880053" y="253783"/>
                  </a:lnTo>
                  <a:lnTo>
                    <a:pt x="841801" y="277271"/>
                  </a:lnTo>
                  <a:lnTo>
                    <a:pt x="804185" y="301677"/>
                  </a:lnTo>
                  <a:lnTo>
                    <a:pt x="767222" y="326984"/>
                  </a:lnTo>
                  <a:lnTo>
                    <a:pt x="730927" y="353178"/>
                  </a:lnTo>
                  <a:lnTo>
                    <a:pt x="695315" y="380241"/>
                  </a:lnTo>
                  <a:lnTo>
                    <a:pt x="660403" y="408160"/>
                  </a:lnTo>
                  <a:lnTo>
                    <a:pt x="626205" y="436918"/>
                  </a:lnTo>
                  <a:lnTo>
                    <a:pt x="592738" y="466500"/>
                  </a:lnTo>
                  <a:lnTo>
                    <a:pt x="560017" y="496891"/>
                  </a:lnTo>
                  <a:lnTo>
                    <a:pt x="528058" y="528073"/>
                  </a:lnTo>
                  <a:lnTo>
                    <a:pt x="496875" y="560033"/>
                  </a:lnTo>
                  <a:lnTo>
                    <a:pt x="466485" y="592755"/>
                  </a:lnTo>
                  <a:lnTo>
                    <a:pt x="436904" y="626222"/>
                  </a:lnTo>
                  <a:lnTo>
                    <a:pt x="408146" y="660420"/>
                  </a:lnTo>
                  <a:lnTo>
                    <a:pt x="380227" y="695332"/>
                  </a:lnTo>
                  <a:lnTo>
                    <a:pt x="353164" y="730944"/>
                  </a:lnTo>
                  <a:lnTo>
                    <a:pt x="326971" y="767239"/>
                  </a:lnTo>
                  <a:lnTo>
                    <a:pt x="301664" y="804203"/>
                  </a:lnTo>
                  <a:lnTo>
                    <a:pt x="277259" y="841818"/>
                  </a:lnTo>
                  <a:lnTo>
                    <a:pt x="253771" y="880071"/>
                  </a:lnTo>
                  <a:lnTo>
                    <a:pt x="231216" y="918945"/>
                  </a:lnTo>
                  <a:lnTo>
                    <a:pt x="209610" y="958425"/>
                  </a:lnTo>
                  <a:lnTo>
                    <a:pt x="188967" y="998495"/>
                  </a:lnTo>
                  <a:lnTo>
                    <a:pt x="169304" y="1039140"/>
                  </a:lnTo>
                  <a:lnTo>
                    <a:pt x="150636" y="1080343"/>
                  </a:lnTo>
                  <a:lnTo>
                    <a:pt x="132979" y="1122090"/>
                  </a:lnTo>
                  <a:lnTo>
                    <a:pt x="116348" y="1164365"/>
                  </a:lnTo>
                  <a:lnTo>
                    <a:pt x="100759" y="1207152"/>
                  </a:lnTo>
                  <a:lnTo>
                    <a:pt x="86228" y="1250436"/>
                  </a:lnTo>
                  <a:lnTo>
                    <a:pt x="72769" y="1294201"/>
                  </a:lnTo>
                  <a:lnTo>
                    <a:pt x="60400" y="1338432"/>
                  </a:lnTo>
                  <a:lnTo>
                    <a:pt x="49134" y="1383112"/>
                  </a:lnTo>
                  <a:lnTo>
                    <a:pt x="38988" y="1428227"/>
                  </a:lnTo>
                  <a:lnTo>
                    <a:pt x="29977" y="1473761"/>
                  </a:lnTo>
                  <a:lnTo>
                    <a:pt x="22117" y="1519698"/>
                  </a:lnTo>
                  <a:lnTo>
                    <a:pt x="15424" y="1566023"/>
                  </a:lnTo>
                  <a:lnTo>
                    <a:pt x="9913" y="1612720"/>
                  </a:lnTo>
                  <a:lnTo>
                    <a:pt x="5599" y="1659773"/>
                  </a:lnTo>
                  <a:lnTo>
                    <a:pt x="2499" y="1707168"/>
                  </a:lnTo>
                  <a:lnTo>
                    <a:pt x="627" y="1754887"/>
                  </a:lnTo>
                  <a:lnTo>
                    <a:pt x="0" y="1802917"/>
                  </a:lnTo>
                  <a:lnTo>
                    <a:pt x="627" y="1850947"/>
                  </a:lnTo>
                  <a:lnTo>
                    <a:pt x="2499" y="1898667"/>
                  </a:lnTo>
                  <a:lnTo>
                    <a:pt x="5599" y="1946062"/>
                  </a:lnTo>
                  <a:lnTo>
                    <a:pt x="9913" y="1993116"/>
                  </a:lnTo>
                  <a:lnTo>
                    <a:pt x="15424" y="2039814"/>
                  </a:lnTo>
                  <a:lnTo>
                    <a:pt x="22117" y="2086139"/>
                  </a:lnTo>
                  <a:lnTo>
                    <a:pt x="29977" y="2132077"/>
                  </a:lnTo>
                  <a:lnTo>
                    <a:pt x="38988" y="2177611"/>
                  </a:lnTo>
                  <a:lnTo>
                    <a:pt x="49134" y="2222726"/>
                  </a:lnTo>
                  <a:lnTo>
                    <a:pt x="60400" y="2267407"/>
                  </a:lnTo>
                  <a:lnTo>
                    <a:pt x="72769" y="2311638"/>
                  </a:lnTo>
                  <a:lnTo>
                    <a:pt x="86228" y="2355404"/>
                  </a:lnTo>
                  <a:lnTo>
                    <a:pt x="100759" y="2398688"/>
                  </a:lnTo>
                  <a:lnTo>
                    <a:pt x="116348" y="2441476"/>
                  </a:lnTo>
                  <a:lnTo>
                    <a:pt x="132979" y="2483751"/>
                  </a:lnTo>
                  <a:lnTo>
                    <a:pt x="150636" y="2525498"/>
                  </a:lnTo>
                  <a:lnTo>
                    <a:pt x="169304" y="2566702"/>
                  </a:lnTo>
                  <a:lnTo>
                    <a:pt x="188967" y="2607347"/>
                  </a:lnTo>
                  <a:lnTo>
                    <a:pt x="209610" y="2647417"/>
                  </a:lnTo>
                  <a:lnTo>
                    <a:pt x="231216" y="2686897"/>
                  </a:lnTo>
                  <a:lnTo>
                    <a:pt x="253771" y="2725771"/>
                  </a:lnTo>
                  <a:lnTo>
                    <a:pt x="277259" y="2764024"/>
                  </a:lnTo>
                  <a:lnTo>
                    <a:pt x="301664" y="2801640"/>
                  </a:lnTo>
                  <a:lnTo>
                    <a:pt x="326971" y="2838604"/>
                  </a:lnTo>
                  <a:lnTo>
                    <a:pt x="353164" y="2874899"/>
                  </a:lnTo>
                  <a:lnTo>
                    <a:pt x="380227" y="2910511"/>
                  </a:lnTo>
                  <a:lnTo>
                    <a:pt x="408146" y="2945423"/>
                  </a:lnTo>
                  <a:lnTo>
                    <a:pt x="436904" y="2979621"/>
                  </a:lnTo>
                  <a:lnTo>
                    <a:pt x="466485" y="3013088"/>
                  </a:lnTo>
                  <a:lnTo>
                    <a:pt x="496875" y="3045810"/>
                  </a:lnTo>
                  <a:lnTo>
                    <a:pt x="528058" y="3077770"/>
                  </a:lnTo>
                  <a:lnTo>
                    <a:pt x="560017" y="3108953"/>
                  </a:lnTo>
                  <a:lnTo>
                    <a:pt x="592738" y="3139343"/>
                  </a:lnTo>
                  <a:lnTo>
                    <a:pt x="626205" y="3168925"/>
                  </a:lnTo>
                  <a:lnTo>
                    <a:pt x="660403" y="3197683"/>
                  </a:lnTo>
                  <a:lnTo>
                    <a:pt x="695315" y="3225602"/>
                  </a:lnTo>
                  <a:lnTo>
                    <a:pt x="730927" y="3252665"/>
                  </a:lnTo>
                  <a:lnTo>
                    <a:pt x="767222" y="3278859"/>
                  </a:lnTo>
                  <a:lnTo>
                    <a:pt x="804185" y="3304166"/>
                  </a:lnTo>
                  <a:lnTo>
                    <a:pt x="841801" y="3328571"/>
                  </a:lnTo>
                  <a:lnTo>
                    <a:pt x="880053" y="3352059"/>
                  </a:lnTo>
                  <a:lnTo>
                    <a:pt x="918927" y="3374614"/>
                  </a:lnTo>
                  <a:lnTo>
                    <a:pt x="958407" y="3396221"/>
                  </a:lnTo>
                  <a:lnTo>
                    <a:pt x="998477" y="3416864"/>
                  </a:lnTo>
                  <a:lnTo>
                    <a:pt x="1039122" y="3436527"/>
                  </a:lnTo>
                  <a:lnTo>
                    <a:pt x="1080325" y="3455195"/>
                  </a:lnTo>
                  <a:lnTo>
                    <a:pt x="1122072" y="3472853"/>
                  </a:lnTo>
                  <a:lnTo>
                    <a:pt x="1164347" y="3489484"/>
                  </a:lnTo>
                  <a:lnTo>
                    <a:pt x="1207135" y="3505073"/>
                  </a:lnTo>
                  <a:lnTo>
                    <a:pt x="1250419" y="3519605"/>
                  </a:lnTo>
                  <a:lnTo>
                    <a:pt x="1294184" y="3533063"/>
                  </a:lnTo>
                  <a:lnTo>
                    <a:pt x="1338415" y="3545433"/>
                  </a:lnTo>
                  <a:lnTo>
                    <a:pt x="1383095" y="3556699"/>
                  </a:lnTo>
                  <a:lnTo>
                    <a:pt x="1428211" y="3566845"/>
                  </a:lnTo>
                  <a:lnTo>
                    <a:pt x="1473745" y="3575856"/>
                  </a:lnTo>
                  <a:lnTo>
                    <a:pt x="1519682" y="3583716"/>
                  </a:lnTo>
                  <a:lnTo>
                    <a:pt x="1566008" y="3590410"/>
                  </a:lnTo>
                  <a:lnTo>
                    <a:pt x="1612705" y="3595921"/>
                  </a:lnTo>
                  <a:lnTo>
                    <a:pt x="1659759" y="3600235"/>
                  </a:lnTo>
                  <a:lnTo>
                    <a:pt x="1707154" y="3603335"/>
                  </a:lnTo>
                  <a:lnTo>
                    <a:pt x="1754874" y="3605207"/>
                  </a:lnTo>
                  <a:lnTo>
                    <a:pt x="1802904" y="3605834"/>
                  </a:lnTo>
                  <a:lnTo>
                    <a:pt x="1850947" y="3605207"/>
                  </a:lnTo>
                  <a:lnTo>
                    <a:pt x="1898667" y="3603335"/>
                  </a:lnTo>
                  <a:lnTo>
                    <a:pt x="1946062" y="3600235"/>
                  </a:lnTo>
                  <a:lnTo>
                    <a:pt x="1993116" y="3595921"/>
                  </a:lnTo>
                  <a:lnTo>
                    <a:pt x="2039814" y="3590410"/>
                  </a:lnTo>
                  <a:lnTo>
                    <a:pt x="2086139" y="3583716"/>
                  </a:lnTo>
                  <a:lnTo>
                    <a:pt x="2132076" y="3575856"/>
                  </a:lnTo>
                  <a:lnTo>
                    <a:pt x="2177610" y="3566845"/>
                  </a:lnTo>
                  <a:lnTo>
                    <a:pt x="2222726" y="3556699"/>
                  </a:lnTo>
                  <a:lnTo>
                    <a:pt x="2267406" y="3545433"/>
                  </a:lnTo>
                  <a:lnTo>
                    <a:pt x="2311637" y="3533063"/>
                  </a:lnTo>
                  <a:lnTo>
                    <a:pt x="2355403" y="3519605"/>
                  </a:lnTo>
                  <a:lnTo>
                    <a:pt x="2398687" y="3505073"/>
                  </a:lnTo>
                  <a:lnTo>
                    <a:pt x="2441474" y="3489484"/>
                  </a:lnTo>
                  <a:lnTo>
                    <a:pt x="2483749" y="3472853"/>
                  </a:lnTo>
                  <a:lnTo>
                    <a:pt x="2525496" y="3455195"/>
                  </a:lnTo>
                  <a:lnTo>
                    <a:pt x="2566700" y="3436527"/>
                  </a:lnTo>
                  <a:lnTo>
                    <a:pt x="2607344" y="3416864"/>
                  </a:lnTo>
                  <a:lnTo>
                    <a:pt x="2647414" y="3396221"/>
                  </a:lnTo>
                  <a:lnTo>
                    <a:pt x="2686894" y="3374614"/>
                  </a:lnTo>
                  <a:lnTo>
                    <a:pt x="2725768" y="3352059"/>
                  </a:lnTo>
                  <a:lnTo>
                    <a:pt x="2764020" y="3328571"/>
                  </a:lnTo>
                  <a:lnTo>
                    <a:pt x="2801636" y="3304166"/>
                  </a:lnTo>
                  <a:lnTo>
                    <a:pt x="2838599" y="3278859"/>
                  </a:lnTo>
                  <a:lnTo>
                    <a:pt x="2874894" y="3252665"/>
                  </a:lnTo>
                  <a:lnTo>
                    <a:pt x="2910506" y="3225602"/>
                  </a:lnTo>
                  <a:lnTo>
                    <a:pt x="2945418" y="3197683"/>
                  </a:lnTo>
                  <a:lnTo>
                    <a:pt x="2979616" y="3168925"/>
                  </a:lnTo>
                  <a:lnTo>
                    <a:pt x="3013083" y="3139343"/>
                  </a:lnTo>
                  <a:lnTo>
                    <a:pt x="3045804" y="3108953"/>
                  </a:lnTo>
                  <a:lnTo>
                    <a:pt x="3077764" y="3077770"/>
                  </a:lnTo>
                  <a:lnTo>
                    <a:pt x="3108946" y="3045810"/>
                  </a:lnTo>
                  <a:lnTo>
                    <a:pt x="3139336" y="3013088"/>
                  </a:lnTo>
                  <a:lnTo>
                    <a:pt x="3168918" y="2979621"/>
                  </a:lnTo>
                  <a:lnTo>
                    <a:pt x="3197675" y="2945423"/>
                  </a:lnTo>
                  <a:lnTo>
                    <a:pt x="3225594" y="2910511"/>
                  </a:lnTo>
                  <a:lnTo>
                    <a:pt x="3252657" y="2874899"/>
                  </a:lnTo>
                  <a:lnTo>
                    <a:pt x="3278850" y="2838604"/>
                  </a:lnTo>
                  <a:lnTo>
                    <a:pt x="3304157" y="2801640"/>
                  </a:lnTo>
                  <a:lnTo>
                    <a:pt x="3328562" y="2764024"/>
                  </a:lnTo>
                  <a:lnTo>
                    <a:pt x="3352050" y="2725771"/>
                  </a:lnTo>
                  <a:lnTo>
                    <a:pt x="3374605" y="2686897"/>
                  </a:lnTo>
                  <a:lnTo>
                    <a:pt x="3396211" y="2647417"/>
                  </a:lnTo>
                  <a:lnTo>
                    <a:pt x="3416854" y="2607347"/>
                  </a:lnTo>
                  <a:lnTo>
                    <a:pt x="3436517" y="2566702"/>
                  </a:lnTo>
                  <a:lnTo>
                    <a:pt x="3455185" y="2525498"/>
                  </a:lnTo>
                  <a:lnTo>
                    <a:pt x="3472842" y="2483751"/>
                  </a:lnTo>
                  <a:lnTo>
                    <a:pt x="3489473" y="2441476"/>
                  </a:lnTo>
                  <a:lnTo>
                    <a:pt x="3505062" y="2398688"/>
                  </a:lnTo>
                  <a:lnTo>
                    <a:pt x="3519593" y="2355404"/>
                  </a:lnTo>
                  <a:lnTo>
                    <a:pt x="3533052" y="2311638"/>
                  </a:lnTo>
                  <a:lnTo>
                    <a:pt x="3545422" y="2267407"/>
                  </a:lnTo>
                  <a:lnTo>
                    <a:pt x="3556687" y="2222726"/>
                  </a:lnTo>
                  <a:lnTo>
                    <a:pt x="3566833" y="2177611"/>
                  </a:lnTo>
                  <a:lnTo>
                    <a:pt x="3575844" y="2132077"/>
                  </a:lnTo>
                  <a:lnTo>
                    <a:pt x="3583704" y="2086139"/>
                  </a:lnTo>
                  <a:lnTo>
                    <a:pt x="3590397" y="2039814"/>
                  </a:lnTo>
                  <a:lnTo>
                    <a:pt x="3595908" y="1993116"/>
                  </a:lnTo>
                  <a:lnTo>
                    <a:pt x="3600222" y="1946062"/>
                  </a:lnTo>
                  <a:lnTo>
                    <a:pt x="3603323" y="1898667"/>
                  </a:lnTo>
                  <a:lnTo>
                    <a:pt x="3605194" y="1850947"/>
                  </a:lnTo>
                  <a:lnTo>
                    <a:pt x="3605822" y="1802917"/>
                  </a:lnTo>
                  <a:lnTo>
                    <a:pt x="3605194" y="1754887"/>
                  </a:lnTo>
                  <a:lnTo>
                    <a:pt x="3603323" y="1707168"/>
                  </a:lnTo>
                  <a:lnTo>
                    <a:pt x="3600222" y="1659773"/>
                  </a:lnTo>
                  <a:lnTo>
                    <a:pt x="3595908" y="1612720"/>
                  </a:lnTo>
                  <a:lnTo>
                    <a:pt x="3590397" y="1566023"/>
                  </a:lnTo>
                  <a:lnTo>
                    <a:pt x="3583704" y="1519698"/>
                  </a:lnTo>
                  <a:lnTo>
                    <a:pt x="3575844" y="1473761"/>
                  </a:lnTo>
                  <a:lnTo>
                    <a:pt x="3566833" y="1428227"/>
                  </a:lnTo>
                  <a:lnTo>
                    <a:pt x="3556687" y="1383112"/>
                  </a:lnTo>
                  <a:lnTo>
                    <a:pt x="3545422" y="1338432"/>
                  </a:lnTo>
                  <a:lnTo>
                    <a:pt x="3533052" y="1294201"/>
                  </a:lnTo>
                  <a:lnTo>
                    <a:pt x="3519593" y="1250436"/>
                  </a:lnTo>
                  <a:lnTo>
                    <a:pt x="3505062" y="1207152"/>
                  </a:lnTo>
                  <a:lnTo>
                    <a:pt x="3489473" y="1164365"/>
                  </a:lnTo>
                  <a:lnTo>
                    <a:pt x="3472842" y="1122090"/>
                  </a:lnTo>
                  <a:lnTo>
                    <a:pt x="3455185" y="1080343"/>
                  </a:lnTo>
                  <a:lnTo>
                    <a:pt x="3436517" y="1039140"/>
                  </a:lnTo>
                  <a:lnTo>
                    <a:pt x="3416854" y="998495"/>
                  </a:lnTo>
                  <a:lnTo>
                    <a:pt x="3396211" y="958425"/>
                  </a:lnTo>
                  <a:lnTo>
                    <a:pt x="3374605" y="918945"/>
                  </a:lnTo>
                  <a:lnTo>
                    <a:pt x="3352050" y="880071"/>
                  </a:lnTo>
                  <a:lnTo>
                    <a:pt x="3328562" y="841818"/>
                  </a:lnTo>
                  <a:lnTo>
                    <a:pt x="3304157" y="804203"/>
                  </a:lnTo>
                  <a:lnTo>
                    <a:pt x="3278850" y="767239"/>
                  </a:lnTo>
                  <a:lnTo>
                    <a:pt x="3252657" y="730944"/>
                  </a:lnTo>
                  <a:lnTo>
                    <a:pt x="3225594" y="695332"/>
                  </a:lnTo>
                  <a:lnTo>
                    <a:pt x="3197675" y="660420"/>
                  </a:lnTo>
                  <a:lnTo>
                    <a:pt x="3168918" y="626222"/>
                  </a:lnTo>
                  <a:lnTo>
                    <a:pt x="3139336" y="592755"/>
                  </a:lnTo>
                  <a:lnTo>
                    <a:pt x="3108946" y="560033"/>
                  </a:lnTo>
                  <a:lnTo>
                    <a:pt x="3077764" y="528073"/>
                  </a:lnTo>
                  <a:lnTo>
                    <a:pt x="3045804" y="496891"/>
                  </a:lnTo>
                  <a:lnTo>
                    <a:pt x="3013083" y="466500"/>
                  </a:lnTo>
                  <a:lnTo>
                    <a:pt x="2979616" y="436918"/>
                  </a:lnTo>
                  <a:lnTo>
                    <a:pt x="2945418" y="408160"/>
                  </a:lnTo>
                  <a:lnTo>
                    <a:pt x="2910506" y="380241"/>
                  </a:lnTo>
                  <a:lnTo>
                    <a:pt x="2874894" y="353178"/>
                  </a:lnTo>
                  <a:lnTo>
                    <a:pt x="2838599" y="326984"/>
                  </a:lnTo>
                  <a:lnTo>
                    <a:pt x="2801636" y="301677"/>
                  </a:lnTo>
                  <a:lnTo>
                    <a:pt x="2764020" y="277271"/>
                  </a:lnTo>
                  <a:lnTo>
                    <a:pt x="2725768" y="253783"/>
                  </a:lnTo>
                  <a:lnTo>
                    <a:pt x="2686894" y="231228"/>
                  </a:lnTo>
                  <a:lnTo>
                    <a:pt x="2647414" y="209621"/>
                  </a:lnTo>
                  <a:lnTo>
                    <a:pt x="2607344" y="188978"/>
                  </a:lnTo>
                  <a:lnTo>
                    <a:pt x="2566700" y="169314"/>
                  </a:lnTo>
                  <a:lnTo>
                    <a:pt x="2525496" y="150646"/>
                  </a:lnTo>
                  <a:lnTo>
                    <a:pt x="2483749" y="132988"/>
                  </a:lnTo>
                  <a:lnTo>
                    <a:pt x="2441474" y="116357"/>
                  </a:lnTo>
                  <a:lnTo>
                    <a:pt x="2398687" y="100767"/>
                  </a:lnTo>
                  <a:lnTo>
                    <a:pt x="2355403" y="86235"/>
                  </a:lnTo>
                  <a:lnTo>
                    <a:pt x="2311637" y="72776"/>
                  </a:lnTo>
                  <a:lnTo>
                    <a:pt x="2267406" y="60406"/>
                  </a:lnTo>
                  <a:lnTo>
                    <a:pt x="2222726" y="49139"/>
                  </a:lnTo>
                  <a:lnTo>
                    <a:pt x="2177610" y="38993"/>
                  </a:lnTo>
                  <a:lnTo>
                    <a:pt x="2132076" y="29981"/>
                  </a:lnTo>
                  <a:lnTo>
                    <a:pt x="2086139" y="22121"/>
                  </a:lnTo>
                  <a:lnTo>
                    <a:pt x="2039814" y="15427"/>
                  </a:lnTo>
                  <a:lnTo>
                    <a:pt x="1993116" y="9915"/>
                  </a:lnTo>
                  <a:lnTo>
                    <a:pt x="1946062" y="5601"/>
                  </a:lnTo>
                  <a:lnTo>
                    <a:pt x="1898667" y="2500"/>
                  </a:lnTo>
                  <a:lnTo>
                    <a:pt x="1850947" y="627"/>
                  </a:lnTo>
                  <a:lnTo>
                    <a:pt x="1802917" y="0"/>
                  </a:lnTo>
                  <a:close/>
                </a:path>
              </a:pathLst>
            </a:custGeom>
            <a:solidFill>
              <a:srgbClr val="39C1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297999" y="1828623"/>
              <a:ext cx="1802130" cy="1803400"/>
            </a:xfrm>
            <a:custGeom>
              <a:avLst/>
              <a:gdLst/>
              <a:ahLst/>
              <a:cxnLst/>
              <a:rect l="l" t="t" r="r" b="b"/>
              <a:pathLst>
                <a:path w="1802129" h="1803400">
                  <a:moveTo>
                    <a:pt x="0" y="0"/>
                  </a:moveTo>
                  <a:lnTo>
                    <a:pt x="0" y="1803044"/>
                  </a:lnTo>
                  <a:lnTo>
                    <a:pt x="1801964" y="1754822"/>
                  </a:lnTo>
                  <a:lnTo>
                    <a:pt x="1800046" y="1706314"/>
                  </a:lnTo>
                  <a:lnTo>
                    <a:pt x="1796860" y="1658142"/>
                  </a:lnTo>
                  <a:lnTo>
                    <a:pt x="1792421" y="1610323"/>
                  </a:lnTo>
                  <a:lnTo>
                    <a:pt x="1786746" y="1562873"/>
                  </a:lnTo>
                  <a:lnTo>
                    <a:pt x="1779851" y="1515809"/>
                  </a:lnTo>
                  <a:lnTo>
                    <a:pt x="1771753" y="1469146"/>
                  </a:lnTo>
                  <a:lnTo>
                    <a:pt x="1762469" y="1422902"/>
                  </a:lnTo>
                  <a:lnTo>
                    <a:pt x="1752013" y="1377092"/>
                  </a:lnTo>
                  <a:lnTo>
                    <a:pt x="1740403" y="1331734"/>
                  </a:lnTo>
                  <a:lnTo>
                    <a:pt x="1727656" y="1286842"/>
                  </a:lnTo>
                  <a:lnTo>
                    <a:pt x="1713786" y="1242435"/>
                  </a:lnTo>
                  <a:lnTo>
                    <a:pt x="1698811" y="1198527"/>
                  </a:lnTo>
                  <a:lnTo>
                    <a:pt x="1682748" y="1155136"/>
                  </a:lnTo>
                  <a:lnTo>
                    <a:pt x="1665611" y="1112278"/>
                  </a:lnTo>
                  <a:lnTo>
                    <a:pt x="1647418" y="1069969"/>
                  </a:lnTo>
                  <a:lnTo>
                    <a:pt x="1628186" y="1028225"/>
                  </a:lnTo>
                  <a:lnTo>
                    <a:pt x="1607929" y="987064"/>
                  </a:lnTo>
                  <a:lnTo>
                    <a:pt x="1586666" y="946501"/>
                  </a:lnTo>
                  <a:lnTo>
                    <a:pt x="1564411" y="906552"/>
                  </a:lnTo>
                  <a:lnTo>
                    <a:pt x="1541182" y="867235"/>
                  </a:lnTo>
                  <a:lnTo>
                    <a:pt x="1516994" y="828565"/>
                  </a:lnTo>
                  <a:lnTo>
                    <a:pt x="1491864" y="790559"/>
                  </a:lnTo>
                  <a:lnTo>
                    <a:pt x="1465809" y="753233"/>
                  </a:lnTo>
                  <a:lnTo>
                    <a:pt x="1438844" y="716604"/>
                  </a:lnTo>
                  <a:lnTo>
                    <a:pt x="1410986" y="680688"/>
                  </a:lnTo>
                  <a:lnTo>
                    <a:pt x="1382252" y="645501"/>
                  </a:lnTo>
                  <a:lnTo>
                    <a:pt x="1352657" y="611059"/>
                  </a:lnTo>
                  <a:lnTo>
                    <a:pt x="1322219" y="577380"/>
                  </a:lnTo>
                  <a:lnTo>
                    <a:pt x="1290952" y="544479"/>
                  </a:lnTo>
                  <a:lnTo>
                    <a:pt x="1258874" y="512373"/>
                  </a:lnTo>
                  <a:lnTo>
                    <a:pt x="1226001" y="481078"/>
                  </a:lnTo>
                  <a:lnTo>
                    <a:pt x="1192350" y="450611"/>
                  </a:lnTo>
                  <a:lnTo>
                    <a:pt x="1157936" y="420988"/>
                  </a:lnTo>
                  <a:lnTo>
                    <a:pt x="1122776" y="392224"/>
                  </a:lnTo>
                  <a:lnTo>
                    <a:pt x="1086887" y="364338"/>
                  </a:lnTo>
                  <a:lnTo>
                    <a:pt x="1050284" y="337345"/>
                  </a:lnTo>
                  <a:lnTo>
                    <a:pt x="1012984" y="311261"/>
                  </a:lnTo>
                  <a:lnTo>
                    <a:pt x="975003" y="286103"/>
                  </a:lnTo>
                  <a:lnTo>
                    <a:pt x="936358" y="261887"/>
                  </a:lnTo>
                  <a:lnTo>
                    <a:pt x="897065" y="238629"/>
                  </a:lnTo>
                  <a:lnTo>
                    <a:pt x="857140" y="216347"/>
                  </a:lnTo>
                  <a:lnTo>
                    <a:pt x="816600" y="195055"/>
                  </a:lnTo>
                  <a:lnTo>
                    <a:pt x="775461" y="174772"/>
                  </a:lnTo>
                  <a:lnTo>
                    <a:pt x="733739" y="155512"/>
                  </a:lnTo>
                  <a:lnTo>
                    <a:pt x="691451" y="137293"/>
                  </a:lnTo>
                  <a:lnTo>
                    <a:pt x="648612" y="120131"/>
                  </a:lnTo>
                  <a:lnTo>
                    <a:pt x="605240" y="104041"/>
                  </a:lnTo>
                  <a:lnTo>
                    <a:pt x="561351" y="89042"/>
                  </a:lnTo>
                  <a:lnTo>
                    <a:pt x="516960" y="75148"/>
                  </a:lnTo>
                  <a:lnTo>
                    <a:pt x="472085" y="62376"/>
                  </a:lnTo>
                  <a:lnTo>
                    <a:pt x="426741" y="50743"/>
                  </a:lnTo>
                  <a:lnTo>
                    <a:pt x="380946" y="40265"/>
                  </a:lnTo>
                  <a:lnTo>
                    <a:pt x="334714" y="30959"/>
                  </a:lnTo>
                  <a:lnTo>
                    <a:pt x="288064" y="22840"/>
                  </a:lnTo>
                  <a:lnTo>
                    <a:pt x="241010" y="15925"/>
                  </a:lnTo>
                  <a:lnTo>
                    <a:pt x="193569" y="10231"/>
                  </a:lnTo>
                  <a:lnTo>
                    <a:pt x="145758" y="5774"/>
                  </a:lnTo>
                  <a:lnTo>
                    <a:pt x="97593" y="2570"/>
                  </a:lnTo>
                  <a:lnTo>
                    <a:pt x="49090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87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566487" y="1828614"/>
              <a:ext cx="1731645" cy="1803400"/>
            </a:xfrm>
            <a:custGeom>
              <a:avLst/>
              <a:gdLst/>
              <a:ahLst/>
              <a:cxnLst/>
              <a:rect l="l" t="t" r="r" b="b"/>
              <a:pathLst>
                <a:path w="1731645" h="1803400">
                  <a:moveTo>
                    <a:pt x="1731518" y="0"/>
                  </a:moveTo>
                  <a:lnTo>
                    <a:pt x="1681379" y="691"/>
                  </a:lnTo>
                  <a:lnTo>
                    <a:pt x="1631580" y="2739"/>
                  </a:lnTo>
                  <a:lnTo>
                    <a:pt x="1582138" y="6125"/>
                  </a:lnTo>
                  <a:lnTo>
                    <a:pt x="1533072" y="10832"/>
                  </a:lnTo>
                  <a:lnTo>
                    <a:pt x="1484398" y="16841"/>
                  </a:lnTo>
                  <a:lnTo>
                    <a:pt x="1436135" y="24136"/>
                  </a:lnTo>
                  <a:lnTo>
                    <a:pt x="1388300" y="32698"/>
                  </a:lnTo>
                  <a:lnTo>
                    <a:pt x="1340911" y="42510"/>
                  </a:lnTo>
                  <a:lnTo>
                    <a:pt x="1293985" y="53553"/>
                  </a:lnTo>
                  <a:lnTo>
                    <a:pt x="1247541" y="65811"/>
                  </a:lnTo>
                  <a:lnTo>
                    <a:pt x="1201596" y="79265"/>
                  </a:lnTo>
                  <a:lnTo>
                    <a:pt x="1156167" y="93897"/>
                  </a:lnTo>
                  <a:lnTo>
                    <a:pt x="1111272" y="109691"/>
                  </a:lnTo>
                  <a:lnTo>
                    <a:pt x="1066930" y="126627"/>
                  </a:lnTo>
                  <a:lnTo>
                    <a:pt x="1023157" y="144689"/>
                  </a:lnTo>
                  <a:lnTo>
                    <a:pt x="979971" y="163859"/>
                  </a:lnTo>
                  <a:lnTo>
                    <a:pt x="937390" y="184118"/>
                  </a:lnTo>
                  <a:lnTo>
                    <a:pt x="895432" y="205450"/>
                  </a:lnTo>
                  <a:lnTo>
                    <a:pt x="854114" y="227836"/>
                  </a:lnTo>
                  <a:lnTo>
                    <a:pt x="813454" y="251259"/>
                  </a:lnTo>
                  <a:lnTo>
                    <a:pt x="773470" y="275700"/>
                  </a:lnTo>
                  <a:lnTo>
                    <a:pt x="734179" y="301143"/>
                  </a:lnTo>
                  <a:lnTo>
                    <a:pt x="695600" y="327569"/>
                  </a:lnTo>
                  <a:lnTo>
                    <a:pt x="657748" y="354961"/>
                  </a:lnTo>
                  <a:lnTo>
                    <a:pt x="620644" y="383301"/>
                  </a:lnTo>
                  <a:lnTo>
                    <a:pt x="584303" y="412571"/>
                  </a:lnTo>
                  <a:lnTo>
                    <a:pt x="548744" y="442754"/>
                  </a:lnTo>
                  <a:lnTo>
                    <a:pt x="513984" y="473831"/>
                  </a:lnTo>
                  <a:lnTo>
                    <a:pt x="480042" y="505785"/>
                  </a:lnTo>
                  <a:lnTo>
                    <a:pt x="446934" y="538598"/>
                  </a:lnTo>
                  <a:lnTo>
                    <a:pt x="414679" y="572253"/>
                  </a:lnTo>
                  <a:lnTo>
                    <a:pt x="383293" y="606731"/>
                  </a:lnTo>
                  <a:lnTo>
                    <a:pt x="352796" y="642016"/>
                  </a:lnTo>
                  <a:lnTo>
                    <a:pt x="323204" y="678089"/>
                  </a:lnTo>
                  <a:lnTo>
                    <a:pt x="294535" y="714932"/>
                  </a:lnTo>
                  <a:lnTo>
                    <a:pt x="266807" y="752528"/>
                  </a:lnTo>
                  <a:lnTo>
                    <a:pt x="240037" y="790859"/>
                  </a:lnTo>
                  <a:lnTo>
                    <a:pt x="214244" y="829907"/>
                  </a:lnTo>
                  <a:lnTo>
                    <a:pt x="189445" y="869654"/>
                  </a:lnTo>
                  <a:lnTo>
                    <a:pt x="165657" y="910084"/>
                  </a:lnTo>
                  <a:lnTo>
                    <a:pt x="142898" y="951177"/>
                  </a:lnTo>
                  <a:lnTo>
                    <a:pt x="121186" y="992917"/>
                  </a:lnTo>
                  <a:lnTo>
                    <a:pt x="100538" y="1035285"/>
                  </a:lnTo>
                  <a:lnTo>
                    <a:pt x="80973" y="1078264"/>
                  </a:lnTo>
                  <a:lnTo>
                    <a:pt x="62508" y="1121836"/>
                  </a:lnTo>
                  <a:lnTo>
                    <a:pt x="45160" y="1165983"/>
                  </a:lnTo>
                  <a:lnTo>
                    <a:pt x="28948" y="1210688"/>
                  </a:lnTo>
                  <a:lnTo>
                    <a:pt x="13888" y="1255932"/>
                  </a:lnTo>
                  <a:lnTo>
                    <a:pt x="0" y="1301699"/>
                  </a:lnTo>
                  <a:lnTo>
                    <a:pt x="1731518" y="1803057"/>
                  </a:lnTo>
                  <a:lnTo>
                    <a:pt x="1731518" y="0"/>
                  </a:lnTo>
                  <a:close/>
                </a:path>
              </a:pathLst>
            </a:custGeom>
            <a:solidFill>
              <a:srgbClr val="5456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324331" y="2657599"/>
              <a:ext cx="1948180" cy="1948180"/>
            </a:xfrm>
            <a:custGeom>
              <a:avLst/>
              <a:gdLst/>
              <a:ahLst/>
              <a:cxnLst/>
              <a:rect l="l" t="t" r="r" b="b"/>
              <a:pathLst>
                <a:path w="1948179" h="1948179">
                  <a:moveTo>
                    <a:pt x="973937" y="0"/>
                  </a:moveTo>
                  <a:lnTo>
                    <a:pt x="925316" y="1191"/>
                  </a:lnTo>
                  <a:lnTo>
                    <a:pt x="877324" y="4730"/>
                  </a:lnTo>
                  <a:lnTo>
                    <a:pt x="830005" y="10560"/>
                  </a:lnTo>
                  <a:lnTo>
                    <a:pt x="783415" y="18624"/>
                  </a:lnTo>
                  <a:lnTo>
                    <a:pt x="737608" y="28868"/>
                  </a:lnTo>
                  <a:lnTo>
                    <a:pt x="692642" y="41236"/>
                  </a:lnTo>
                  <a:lnTo>
                    <a:pt x="648572" y="55671"/>
                  </a:lnTo>
                  <a:lnTo>
                    <a:pt x="605454" y="72118"/>
                  </a:lnTo>
                  <a:lnTo>
                    <a:pt x="563343" y="90521"/>
                  </a:lnTo>
                  <a:lnTo>
                    <a:pt x="522295" y="110824"/>
                  </a:lnTo>
                  <a:lnTo>
                    <a:pt x="482366" y="132972"/>
                  </a:lnTo>
                  <a:lnTo>
                    <a:pt x="443612" y="156909"/>
                  </a:lnTo>
                  <a:lnTo>
                    <a:pt x="406089" y="182578"/>
                  </a:lnTo>
                  <a:lnTo>
                    <a:pt x="369853" y="209925"/>
                  </a:lnTo>
                  <a:lnTo>
                    <a:pt x="334958" y="238893"/>
                  </a:lnTo>
                  <a:lnTo>
                    <a:pt x="301462" y="269426"/>
                  </a:lnTo>
                  <a:lnTo>
                    <a:pt x="269420" y="301469"/>
                  </a:lnTo>
                  <a:lnTo>
                    <a:pt x="238887" y="334966"/>
                  </a:lnTo>
                  <a:lnTo>
                    <a:pt x="209920" y="369861"/>
                  </a:lnTo>
                  <a:lnTo>
                    <a:pt x="182574" y="406098"/>
                  </a:lnTo>
                  <a:lnTo>
                    <a:pt x="156905" y="443621"/>
                  </a:lnTo>
                  <a:lnTo>
                    <a:pt x="132969" y="482376"/>
                  </a:lnTo>
                  <a:lnTo>
                    <a:pt x="110822" y="522305"/>
                  </a:lnTo>
                  <a:lnTo>
                    <a:pt x="90519" y="563353"/>
                  </a:lnTo>
                  <a:lnTo>
                    <a:pt x="72116" y="605464"/>
                  </a:lnTo>
                  <a:lnTo>
                    <a:pt x="55669" y="648583"/>
                  </a:lnTo>
                  <a:lnTo>
                    <a:pt x="41235" y="692654"/>
                  </a:lnTo>
                  <a:lnTo>
                    <a:pt x="28867" y="737620"/>
                  </a:lnTo>
                  <a:lnTo>
                    <a:pt x="18624" y="783427"/>
                  </a:lnTo>
                  <a:lnTo>
                    <a:pt x="10559" y="830017"/>
                  </a:lnTo>
                  <a:lnTo>
                    <a:pt x="4730" y="877337"/>
                  </a:lnTo>
                  <a:lnTo>
                    <a:pt x="1191" y="925328"/>
                  </a:lnTo>
                  <a:lnTo>
                    <a:pt x="0" y="973937"/>
                  </a:lnTo>
                  <a:lnTo>
                    <a:pt x="1191" y="1022547"/>
                  </a:lnTo>
                  <a:lnTo>
                    <a:pt x="4730" y="1070539"/>
                  </a:lnTo>
                  <a:lnTo>
                    <a:pt x="10559" y="1117859"/>
                  </a:lnTo>
                  <a:lnTo>
                    <a:pt x="18624" y="1164450"/>
                  </a:lnTo>
                  <a:lnTo>
                    <a:pt x="28867" y="1210257"/>
                  </a:lnTo>
                  <a:lnTo>
                    <a:pt x="41235" y="1255224"/>
                  </a:lnTo>
                  <a:lnTo>
                    <a:pt x="55669" y="1299295"/>
                  </a:lnTo>
                  <a:lnTo>
                    <a:pt x="72116" y="1342413"/>
                  </a:lnTo>
                  <a:lnTo>
                    <a:pt x="90519" y="1384525"/>
                  </a:lnTo>
                  <a:lnTo>
                    <a:pt x="110822" y="1425573"/>
                  </a:lnTo>
                  <a:lnTo>
                    <a:pt x="132969" y="1465501"/>
                  </a:lnTo>
                  <a:lnTo>
                    <a:pt x="156905" y="1504255"/>
                  </a:lnTo>
                  <a:lnTo>
                    <a:pt x="182574" y="1541778"/>
                  </a:lnTo>
                  <a:lnTo>
                    <a:pt x="209920" y="1578015"/>
                  </a:lnTo>
                  <a:lnTo>
                    <a:pt x="238887" y="1612909"/>
                  </a:lnTo>
                  <a:lnTo>
                    <a:pt x="269420" y="1646406"/>
                  </a:lnTo>
                  <a:lnTo>
                    <a:pt x="301462" y="1678448"/>
                  </a:lnTo>
                  <a:lnTo>
                    <a:pt x="334958" y="1708981"/>
                  </a:lnTo>
                  <a:lnTo>
                    <a:pt x="369853" y="1737948"/>
                  </a:lnTo>
                  <a:lnTo>
                    <a:pt x="406089" y="1765294"/>
                  </a:lnTo>
                  <a:lnTo>
                    <a:pt x="443612" y="1790963"/>
                  </a:lnTo>
                  <a:lnTo>
                    <a:pt x="482366" y="1814899"/>
                  </a:lnTo>
                  <a:lnTo>
                    <a:pt x="522295" y="1837047"/>
                  </a:lnTo>
                  <a:lnTo>
                    <a:pt x="563343" y="1857350"/>
                  </a:lnTo>
                  <a:lnTo>
                    <a:pt x="605454" y="1875753"/>
                  </a:lnTo>
                  <a:lnTo>
                    <a:pt x="648572" y="1892200"/>
                  </a:lnTo>
                  <a:lnTo>
                    <a:pt x="692642" y="1906635"/>
                  </a:lnTo>
                  <a:lnTo>
                    <a:pt x="737608" y="1919003"/>
                  </a:lnTo>
                  <a:lnTo>
                    <a:pt x="783415" y="1929247"/>
                  </a:lnTo>
                  <a:lnTo>
                    <a:pt x="830005" y="1937312"/>
                  </a:lnTo>
                  <a:lnTo>
                    <a:pt x="877324" y="1943142"/>
                  </a:lnTo>
                  <a:lnTo>
                    <a:pt x="925316" y="1946682"/>
                  </a:lnTo>
                  <a:lnTo>
                    <a:pt x="973924" y="1947875"/>
                  </a:lnTo>
                  <a:lnTo>
                    <a:pt x="1022546" y="1946682"/>
                  </a:lnTo>
                  <a:lnTo>
                    <a:pt x="1070537" y="1943142"/>
                  </a:lnTo>
                  <a:lnTo>
                    <a:pt x="1117856" y="1937312"/>
                  </a:lnTo>
                  <a:lnTo>
                    <a:pt x="1164447" y="1929247"/>
                  </a:lnTo>
                  <a:lnTo>
                    <a:pt x="1210253" y="1919003"/>
                  </a:lnTo>
                  <a:lnTo>
                    <a:pt x="1255219" y="1906635"/>
                  </a:lnTo>
                  <a:lnTo>
                    <a:pt x="1299289" y="1892200"/>
                  </a:lnTo>
                  <a:lnTo>
                    <a:pt x="1342408" y="1875753"/>
                  </a:lnTo>
                  <a:lnTo>
                    <a:pt x="1384519" y="1857350"/>
                  </a:lnTo>
                  <a:lnTo>
                    <a:pt x="1425567" y="1837047"/>
                  </a:lnTo>
                  <a:lnTo>
                    <a:pt x="1465495" y="1814899"/>
                  </a:lnTo>
                  <a:lnTo>
                    <a:pt x="1504249" y="1790963"/>
                  </a:lnTo>
                  <a:lnTo>
                    <a:pt x="1541772" y="1765294"/>
                  </a:lnTo>
                  <a:lnTo>
                    <a:pt x="1578009" y="1737948"/>
                  </a:lnTo>
                  <a:lnTo>
                    <a:pt x="1612903" y="1708981"/>
                  </a:lnTo>
                  <a:lnTo>
                    <a:pt x="1646399" y="1678448"/>
                  </a:lnTo>
                  <a:lnTo>
                    <a:pt x="1678442" y="1646406"/>
                  </a:lnTo>
                  <a:lnTo>
                    <a:pt x="1708974" y="1612909"/>
                  </a:lnTo>
                  <a:lnTo>
                    <a:pt x="1737942" y="1578015"/>
                  </a:lnTo>
                  <a:lnTo>
                    <a:pt x="1765288" y="1541778"/>
                  </a:lnTo>
                  <a:lnTo>
                    <a:pt x="1790956" y="1504255"/>
                  </a:lnTo>
                  <a:lnTo>
                    <a:pt x="1814893" y="1465501"/>
                  </a:lnTo>
                  <a:lnTo>
                    <a:pt x="1837040" y="1425573"/>
                  </a:lnTo>
                  <a:lnTo>
                    <a:pt x="1857343" y="1384525"/>
                  </a:lnTo>
                  <a:lnTo>
                    <a:pt x="1875746" y="1342413"/>
                  </a:lnTo>
                  <a:lnTo>
                    <a:pt x="1892192" y="1299295"/>
                  </a:lnTo>
                  <a:lnTo>
                    <a:pt x="1906627" y="1255224"/>
                  </a:lnTo>
                  <a:lnTo>
                    <a:pt x="1918994" y="1210257"/>
                  </a:lnTo>
                  <a:lnTo>
                    <a:pt x="1929238" y="1164450"/>
                  </a:lnTo>
                  <a:lnTo>
                    <a:pt x="1937302" y="1117859"/>
                  </a:lnTo>
                  <a:lnTo>
                    <a:pt x="1943132" y="1070539"/>
                  </a:lnTo>
                  <a:lnTo>
                    <a:pt x="1946670" y="1022547"/>
                  </a:lnTo>
                  <a:lnTo>
                    <a:pt x="1947862" y="973937"/>
                  </a:lnTo>
                  <a:lnTo>
                    <a:pt x="1946670" y="925328"/>
                  </a:lnTo>
                  <a:lnTo>
                    <a:pt x="1943132" y="877337"/>
                  </a:lnTo>
                  <a:lnTo>
                    <a:pt x="1937302" y="830017"/>
                  </a:lnTo>
                  <a:lnTo>
                    <a:pt x="1929238" y="783427"/>
                  </a:lnTo>
                  <a:lnTo>
                    <a:pt x="1918994" y="737620"/>
                  </a:lnTo>
                  <a:lnTo>
                    <a:pt x="1906627" y="692654"/>
                  </a:lnTo>
                  <a:lnTo>
                    <a:pt x="1892192" y="648583"/>
                  </a:lnTo>
                  <a:lnTo>
                    <a:pt x="1875746" y="605464"/>
                  </a:lnTo>
                  <a:lnTo>
                    <a:pt x="1857343" y="563353"/>
                  </a:lnTo>
                  <a:lnTo>
                    <a:pt x="1837040" y="522305"/>
                  </a:lnTo>
                  <a:lnTo>
                    <a:pt x="1814893" y="482376"/>
                  </a:lnTo>
                  <a:lnTo>
                    <a:pt x="1790956" y="443621"/>
                  </a:lnTo>
                  <a:lnTo>
                    <a:pt x="1765288" y="406098"/>
                  </a:lnTo>
                  <a:lnTo>
                    <a:pt x="1737942" y="369861"/>
                  </a:lnTo>
                  <a:lnTo>
                    <a:pt x="1708974" y="334966"/>
                  </a:lnTo>
                  <a:lnTo>
                    <a:pt x="1678442" y="301469"/>
                  </a:lnTo>
                  <a:lnTo>
                    <a:pt x="1646399" y="269426"/>
                  </a:lnTo>
                  <a:lnTo>
                    <a:pt x="1612903" y="238893"/>
                  </a:lnTo>
                  <a:lnTo>
                    <a:pt x="1578009" y="209925"/>
                  </a:lnTo>
                  <a:lnTo>
                    <a:pt x="1541772" y="182578"/>
                  </a:lnTo>
                  <a:lnTo>
                    <a:pt x="1504249" y="156909"/>
                  </a:lnTo>
                  <a:lnTo>
                    <a:pt x="1465495" y="132972"/>
                  </a:lnTo>
                  <a:lnTo>
                    <a:pt x="1425567" y="110824"/>
                  </a:lnTo>
                  <a:lnTo>
                    <a:pt x="1384519" y="90521"/>
                  </a:lnTo>
                  <a:lnTo>
                    <a:pt x="1342408" y="72118"/>
                  </a:lnTo>
                  <a:lnTo>
                    <a:pt x="1299289" y="55671"/>
                  </a:lnTo>
                  <a:lnTo>
                    <a:pt x="1255219" y="41236"/>
                  </a:lnTo>
                  <a:lnTo>
                    <a:pt x="1210253" y="28868"/>
                  </a:lnTo>
                  <a:lnTo>
                    <a:pt x="1164447" y="18624"/>
                  </a:lnTo>
                  <a:lnTo>
                    <a:pt x="1117856" y="10560"/>
                  </a:lnTo>
                  <a:lnTo>
                    <a:pt x="1070537" y="4730"/>
                  </a:lnTo>
                  <a:lnTo>
                    <a:pt x="1022546" y="1191"/>
                  </a:lnTo>
                  <a:lnTo>
                    <a:pt x="973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198057" y="2389068"/>
            <a:ext cx="391795" cy="2438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00" spc="-25" b="1">
                <a:solidFill>
                  <a:srgbClr val="FFFFFF"/>
                </a:solidFill>
                <a:latin typeface="Segoe UI"/>
                <a:cs typeface="Segoe UI"/>
              </a:rPr>
              <a:t>20%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20304" y="2389068"/>
            <a:ext cx="391795" cy="2438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00" spc="-25" b="1">
                <a:solidFill>
                  <a:srgbClr val="FFFFFF"/>
                </a:solidFill>
                <a:latin typeface="Segoe UI"/>
                <a:cs typeface="Segoe UI"/>
              </a:rPr>
              <a:t>24%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20423" y="4889930"/>
            <a:ext cx="391795" cy="2438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00" spc="-25" b="1">
                <a:solidFill>
                  <a:srgbClr val="FFFFFF"/>
                </a:solidFill>
                <a:latin typeface="Segoe UI"/>
                <a:cs typeface="Segoe UI"/>
              </a:rPr>
              <a:t>56%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4153" y="2348183"/>
            <a:ext cx="1014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Fully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Equipped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04153" y="2782523"/>
            <a:ext cx="1789430" cy="1513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Mostly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Equipped</a:t>
            </a:r>
            <a:endParaRPr sz="12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Somewhat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Equipped</a:t>
            </a:r>
            <a:endParaRPr sz="12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537970" algn="l"/>
              </a:tabLst>
            </a:pP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baseline="2314" sz="1800" spc="-52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baseline="2314" sz="1800" spc="-15">
                <a:solidFill>
                  <a:srgbClr val="4D545C"/>
                </a:solidFill>
                <a:latin typeface="Segoe UI"/>
                <a:cs typeface="Segoe UI"/>
              </a:rPr>
              <a:t>Very</a:t>
            </a:r>
            <a:r>
              <a:rPr dirty="0" baseline="2314" sz="1800" spc="-52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baseline="2314" sz="1800" spc="-15">
                <a:solidFill>
                  <a:srgbClr val="4D545C"/>
                </a:solidFill>
                <a:latin typeface="Segoe UI"/>
                <a:cs typeface="Segoe UI"/>
              </a:rPr>
              <a:t>Equipped</a:t>
            </a: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	</a:t>
            </a: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tabLst>
                <a:tab pos="1537970" algn="l"/>
              </a:tabLst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All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Equipped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	</a:t>
            </a:r>
            <a:r>
              <a:rPr dirty="0" baseline="2136" sz="1950" spc="-37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baseline="2136" sz="1950">
              <a:latin typeface="Segoe UI"/>
              <a:cs typeface="Segoe U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7615" y="2350010"/>
            <a:ext cx="192024" cy="1920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7615" y="2786373"/>
            <a:ext cx="192024" cy="19202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7615" y="3216153"/>
            <a:ext cx="192024" cy="19202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41265" y="3653285"/>
            <a:ext cx="204724" cy="20472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41265" y="4085593"/>
            <a:ext cx="204724" cy="204724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1242668" y="1630300"/>
            <a:ext cx="4046220" cy="3966210"/>
            <a:chOff x="1242668" y="1630300"/>
            <a:chExt cx="4046220" cy="3966210"/>
          </a:xfrm>
        </p:grpSpPr>
        <p:sp>
          <p:nvSpPr>
            <p:cNvPr id="20" name="object 20"/>
            <p:cNvSpPr/>
            <p:nvPr/>
          </p:nvSpPr>
          <p:spPr>
            <a:xfrm>
              <a:off x="1322978" y="1669014"/>
              <a:ext cx="3918585" cy="3918585"/>
            </a:xfrm>
            <a:custGeom>
              <a:avLst/>
              <a:gdLst/>
              <a:ahLst/>
              <a:cxnLst/>
              <a:rect l="l" t="t" r="r" b="b"/>
              <a:pathLst>
                <a:path w="3918585" h="3918585">
                  <a:moveTo>
                    <a:pt x="3918077" y="1914778"/>
                  </a:moveTo>
                  <a:lnTo>
                    <a:pt x="3918312" y="1927922"/>
                  </a:lnTo>
                  <a:lnTo>
                    <a:pt x="3918446" y="1936332"/>
                  </a:lnTo>
                  <a:lnTo>
                    <a:pt x="3918507" y="1945088"/>
                  </a:lnTo>
                  <a:lnTo>
                    <a:pt x="3918521" y="1959267"/>
                  </a:lnTo>
                  <a:lnTo>
                    <a:pt x="3917937" y="2007579"/>
                  </a:lnTo>
                  <a:lnTo>
                    <a:pt x="3916194" y="2055604"/>
                  </a:lnTo>
                  <a:lnTo>
                    <a:pt x="3913305" y="2103328"/>
                  </a:lnTo>
                  <a:lnTo>
                    <a:pt x="3909284" y="2150738"/>
                  </a:lnTo>
                  <a:lnTo>
                    <a:pt x="3904145" y="2197820"/>
                  </a:lnTo>
                  <a:lnTo>
                    <a:pt x="3897900" y="2244562"/>
                  </a:lnTo>
                  <a:lnTo>
                    <a:pt x="3890563" y="2290949"/>
                  </a:lnTo>
                  <a:lnTo>
                    <a:pt x="3882147" y="2336969"/>
                  </a:lnTo>
                  <a:lnTo>
                    <a:pt x="3872666" y="2382607"/>
                  </a:lnTo>
                  <a:lnTo>
                    <a:pt x="3862134" y="2427851"/>
                  </a:lnTo>
                  <a:lnTo>
                    <a:pt x="3850563" y="2472687"/>
                  </a:lnTo>
                  <a:lnTo>
                    <a:pt x="3837967" y="2517102"/>
                  </a:lnTo>
                  <a:lnTo>
                    <a:pt x="3824360" y="2561081"/>
                  </a:lnTo>
                  <a:lnTo>
                    <a:pt x="3809754" y="2604613"/>
                  </a:lnTo>
                  <a:lnTo>
                    <a:pt x="3794164" y="2647683"/>
                  </a:lnTo>
                  <a:lnTo>
                    <a:pt x="3777603" y="2690277"/>
                  </a:lnTo>
                  <a:lnTo>
                    <a:pt x="3760084" y="2732384"/>
                  </a:lnTo>
                  <a:lnTo>
                    <a:pt x="3741620" y="2773988"/>
                  </a:lnTo>
                  <a:lnTo>
                    <a:pt x="3722226" y="2815078"/>
                  </a:lnTo>
                  <a:lnTo>
                    <a:pt x="3701913" y="2855638"/>
                  </a:lnTo>
                  <a:lnTo>
                    <a:pt x="3680697" y="2895657"/>
                  </a:lnTo>
                  <a:lnTo>
                    <a:pt x="3658589" y="2935120"/>
                  </a:lnTo>
                  <a:lnTo>
                    <a:pt x="3635605" y="2974014"/>
                  </a:lnTo>
                  <a:lnTo>
                    <a:pt x="3611756" y="3012326"/>
                  </a:lnTo>
                  <a:lnTo>
                    <a:pt x="3587057" y="3050042"/>
                  </a:lnTo>
                  <a:lnTo>
                    <a:pt x="3561520" y="3087148"/>
                  </a:lnTo>
                  <a:lnTo>
                    <a:pt x="3535160" y="3123633"/>
                  </a:lnTo>
                  <a:lnTo>
                    <a:pt x="3507990" y="3159481"/>
                  </a:lnTo>
                  <a:lnTo>
                    <a:pt x="3480022" y="3194680"/>
                  </a:lnTo>
                  <a:lnTo>
                    <a:pt x="3451271" y="3229216"/>
                  </a:lnTo>
                  <a:lnTo>
                    <a:pt x="3421750" y="3263076"/>
                  </a:lnTo>
                  <a:lnTo>
                    <a:pt x="3391473" y="3296246"/>
                  </a:lnTo>
                  <a:lnTo>
                    <a:pt x="3360452" y="3328714"/>
                  </a:lnTo>
                  <a:lnTo>
                    <a:pt x="3328701" y="3360464"/>
                  </a:lnTo>
                  <a:lnTo>
                    <a:pt x="3296234" y="3391485"/>
                  </a:lnTo>
                  <a:lnTo>
                    <a:pt x="3263063" y="3421763"/>
                  </a:lnTo>
                  <a:lnTo>
                    <a:pt x="3229203" y="3451284"/>
                  </a:lnTo>
                  <a:lnTo>
                    <a:pt x="3194667" y="3480035"/>
                  </a:lnTo>
                  <a:lnTo>
                    <a:pt x="3159468" y="3508002"/>
                  </a:lnTo>
                  <a:lnTo>
                    <a:pt x="3123620" y="3535173"/>
                  </a:lnTo>
                  <a:lnTo>
                    <a:pt x="3087136" y="3561533"/>
                  </a:lnTo>
                  <a:lnTo>
                    <a:pt x="3050029" y="3587069"/>
                  </a:lnTo>
                  <a:lnTo>
                    <a:pt x="3012313" y="3611769"/>
                  </a:lnTo>
                  <a:lnTo>
                    <a:pt x="2974001" y="3635617"/>
                  </a:lnTo>
                  <a:lnTo>
                    <a:pt x="2935107" y="3658602"/>
                  </a:lnTo>
                  <a:lnTo>
                    <a:pt x="2895644" y="3680709"/>
                  </a:lnTo>
                  <a:lnTo>
                    <a:pt x="2855626" y="3701926"/>
                  </a:lnTo>
                  <a:lnTo>
                    <a:pt x="2815065" y="3722238"/>
                  </a:lnTo>
                  <a:lnTo>
                    <a:pt x="2773976" y="3741633"/>
                  </a:lnTo>
                  <a:lnTo>
                    <a:pt x="2732371" y="3760097"/>
                  </a:lnTo>
                  <a:lnTo>
                    <a:pt x="2690265" y="3777616"/>
                  </a:lnTo>
                  <a:lnTo>
                    <a:pt x="2647670" y="3794177"/>
                  </a:lnTo>
                  <a:lnTo>
                    <a:pt x="2604600" y="3809767"/>
                  </a:lnTo>
                  <a:lnTo>
                    <a:pt x="2561069" y="3824373"/>
                  </a:lnTo>
                  <a:lnTo>
                    <a:pt x="2517089" y="3837980"/>
                  </a:lnTo>
                  <a:lnTo>
                    <a:pt x="2472674" y="3850576"/>
                  </a:lnTo>
                  <a:lnTo>
                    <a:pt x="2427838" y="3862146"/>
                  </a:lnTo>
                  <a:lnTo>
                    <a:pt x="2382595" y="3872679"/>
                  </a:lnTo>
                  <a:lnTo>
                    <a:pt x="2336956" y="3882160"/>
                  </a:lnTo>
                  <a:lnTo>
                    <a:pt x="2290937" y="3890575"/>
                  </a:lnTo>
                  <a:lnTo>
                    <a:pt x="2244549" y="3897912"/>
                  </a:lnTo>
                  <a:lnTo>
                    <a:pt x="2197808" y="3904157"/>
                  </a:lnTo>
                  <a:lnTo>
                    <a:pt x="2150725" y="3909297"/>
                  </a:lnTo>
                  <a:lnTo>
                    <a:pt x="2103315" y="3913318"/>
                  </a:lnTo>
                  <a:lnTo>
                    <a:pt x="2055591" y="3916207"/>
                  </a:lnTo>
                  <a:lnTo>
                    <a:pt x="2007566" y="3917950"/>
                  </a:lnTo>
                  <a:lnTo>
                    <a:pt x="1959254" y="3918534"/>
                  </a:lnTo>
                  <a:lnTo>
                    <a:pt x="1910942" y="3917950"/>
                  </a:lnTo>
                  <a:lnTo>
                    <a:pt x="1862918" y="3916207"/>
                  </a:lnTo>
                  <a:lnTo>
                    <a:pt x="1815194" y="3913318"/>
                  </a:lnTo>
                  <a:lnTo>
                    <a:pt x="1767785" y="3909297"/>
                  </a:lnTo>
                  <a:lnTo>
                    <a:pt x="1720703" y="3904157"/>
                  </a:lnTo>
                  <a:lnTo>
                    <a:pt x="1673962" y="3897912"/>
                  </a:lnTo>
                  <a:lnTo>
                    <a:pt x="1627575" y="3890575"/>
                  </a:lnTo>
                  <a:lnTo>
                    <a:pt x="1581556" y="3882160"/>
                  </a:lnTo>
                  <a:lnTo>
                    <a:pt x="1535918" y="3872679"/>
                  </a:lnTo>
                  <a:lnTo>
                    <a:pt x="1490674" y="3862146"/>
                  </a:lnTo>
                  <a:lnTo>
                    <a:pt x="1445839" y="3850576"/>
                  </a:lnTo>
                  <a:lnTo>
                    <a:pt x="1401425" y="3837980"/>
                  </a:lnTo>
                  <a:lnTo>
                    <a:pt x="1357445" y="3824373"/>
                  </a:lnTo>
                  <a:lnTo>
                    <a:pt x="1313914" y="3809767"/>
                  </a:lnTo>
                  <a:lnTo>
                    <a:pt x="1270845" y="3794177"/>
                  </a:lnTo>
                  <a:lnTo>
                    <a:pt x="1228250" y="3777616"/>
                  </a:lnTo>
                  <a:lnTo>
                    <a:pt x="1186144" y="3760097"/>
                  </a:lnTo>
                  <a:lnTo>
                    <a:pt x="1144540" y="3741633"/>
                  </a:lnTo>
                  <a:lnTo>
                    <a:pt x="1103451" y="3722238"/>
                  </a:lnTo>
                  <a:lnTo>
                    <a:pt x="1062891" y="3701926"/>
                  </a:lnTo>
                  <a:lnTo>
                    <a:pt x="1022872" y="3680709"/>
                  </a:lnTo>
                  <a:lnTo>
                    <a:pt x="983410" y="3658602"/>
                  </a:lnTo>
                  <a:lnTo>
                    <a:pt x="944516" y="3635617"/>
                  </a:lnTo>
                  <a:lnTo>
                    <a:pt x="906204" y="3611769"/>
                  </a:lnTo>
                  <a:lnTo>
                    <a:pt x="868488" y="3587069"/>
                  </a:lnTo>
                  <a:lnTo>
                    <a:pt x="831382" y="3561533"/>
                  </a:lnTo>
                  <a:lnTo>
                    <a:pt x="794898" y="3535173"/>
                  </a:lnTo>
                  <a:lnTo>
                    <a:pt x="759050" y="3508002"/>
                  </a:lnTo>
                  <a:lnTo>
                    <a:pt x="723851" y="3480035"/>
                  </a:lnTo>
                  <a:lnTo>
                    <a:pt x="689315" y="3451284"/>
                  </a:lnTo>
                  <a:lnTo>
                    <a:pt x="655455" y="3421763"/>
                  </a:lnTo>
                  <a:lnTo>
                    <a:pt x="622285" y="3391485"/>
                  </a:lnTo>
                  <a:lnTo>
                    <a:pt x="589818" y="3360464"/>
                  </a:lnTo>
                  <a:lnTo>
                    <a:pt x="558067" y="3328714"/>
                  </a:lnTo>
                  <a:lnTo>
                    <a:pt x="527046" y="3296246"/>
                  </a:lnTo>
                  <a:lnTo>
                    <a:pt x="496769" y="3263076"/>
                  </a:lnTo>
                  <a:lnTo>
                    <a:pt x="467248" y="3229216"/>
                  </a:lnTo>
                  <a:lnTo>
                    <a:pt x="438497" y="3194680"/>
                  </a:lnTo>
                  <a:lnTo>
                    <a:pt x="410530" y="3159481"/>
                  </a:lnTo>
                  <a:lnTo>
                    <a:pt x="383359" y="3123633"/>
                  </a:lnTo>
                  <a:lnTo>
                    <a:pt x="356999" y="3087148"/>
                  </a:lnTo>
                  <a:lnTo>
                    <a:pt x="331463" y="3050042"/>
                  </a:lnTo>
                  <a:lnTo>
                    <a:pt x="306764" y="3012326"/>
                  </a:lnTo>
                  <a:lnTo>
                    <a:pt x="282915" y="2974014"/>
                  </a:lnTo>
                  <a:lnTo>
                    <a:pt x="259931" y="2935120"/>
                  </a:lnTo>
                  <a:lnTo>
                    <a:pt x="237823" y="2895657"/>
                  </a:lnTo>
                  <a:lnTo>
                    <a:pt x="216607" y="2855638"/>
                  </a:lnTo>
                  <a:lnTo>
                    <a:pt x="196295" y="2815078"/>
                  </a:lnTo>
                  <a:lnTo>
                    <a:pt x="176900" y="2773988"/>
                  </a:lnTo>
                  <a:lnTo>
                    <a:pt x="158436" y="2732384"/>
                  </a:lnTo>
                  <a:lnTo>
                    <a:pt x="140917" y="2690277"/>
                  </a:lnTo>
                  <a:lnTo>
                    <a:pt x="124356" y="2647683"/>
                  </a:lnTo>
                  <a:lnTo>
                    <a:pt x="108766" y="2604613"/>
                  </a:lnTo>
                  <a:lnTo>
                    <a:pt x="94161" y="2561081"/>
                  </a:lnTo>
                  <a:lnTo>
                    <a:pt x="80553" y="2517102"/>
                  </a:lnTo>
                  <a:lnTo>
                    <a:pt x="67958" y="2472687"/>
                  </a:lnTo>
                  <a:lnTo>
                    <a:pt x="56387" y="2427851"/>
                  </a:lnTo>
                  <a:lnTo>
                    <a:pt x="45854" y="2382607"/>
                  </a:lnTo>
                  <a:lnTo>
                    <a:pt x="36373" y="2336969"/>
                  </a:lnTo>
                  <a:lnTo>
                    <a:pt x="27958" y="2290949"/>
                  </a:lnTo>
                  <a:lnTo>
                    <a:pt x="20621" y="2244562"/>
                  </a:lnTo>
                  <a:lnTo>
                    <a:pt x="14376" y="2197820"/>
                  </a:lnTo>
                  <a:lnTo>
                    <a:pt x="9236" y="2150738"/>
                  </a:lnTo>
                  <a:lnTo>
                    <a:pt x="5215" y="2103328"/>
                  </a:lnTo>
                  <a:lnTo>
                    <a:pt x="2327" y="2055604"/>
                  </a:lnTo>
                  <a:lnTo>
                    <a:pt x="583" y="2007579"/>
                  </a:lnTo>
                  <a:lnTo>
                    <a:pt x="0" y="1959267"/>
                  </a:lnTo>
                  <a:lnTo>
                    <a:pt x="578" y="1910955"/>
                  </a:lnTo>
                  <a:lnTo>
                    <a:pt x="2304" y="1862931"/>
                  </a:lnTo>
                  <a:lnTo>
                    <a:pt x="5165" y="1815207"/>
                  </a:lnTo>
                  <a:lnTo>
                    <a:pt x="9148" y="1767797"/>
                  </a:lnTo>
                  <a:lnTo>
                    <a:pt x="14239" y="1720715"/>
                  </a:lnTo>
                  <a:lnTo>
                    <a:pt x="20426" y="1673974"/>
                  </a:lnTo>
                  <a:lnTo>
                    <a:pt x="27696" y="1627587"/>
                  </a:lnTo>
                  <a:lnTo>
                    <a:pt x="36034" y="1581568"/>
                  </a:lnTo>
                  <a:lnTo>
                    <a:pt x="45430" y="1535930"/>
                  </a:lnTo>
                  <a:lnTo>
                    <a:pt x="55869" y="1490686"/>
                  </a:lnTo>
                  <a:lnTo>
                    <a:pt x="67338" y="1445851"/>
                  </a:lnTo>
                  <a:lnTo>
                    <a:pt x="79824" y="1401436"/>
                  </a:lnTo>
                  <a:lnTo>
                    <a:pt x="93314" y="1357457"/>
                  </a:lnTo>
                  <a:lnTo>
                    <a:pt x="107795" y="1313925"/>
                  </a:lnTo>
                  <a:lnTo>
                    <a:pt x="123255" y="1270856"/>
                  </a:lnTo>
                  <a:lnTo>
                    <a:pt x="139679" y="1228261"/>
                  </a:lnTo>
                  <a:lnTo>
                    <a:pt x="157055" y="1186155"/>
                  </a:lnTo>
                  <a:lnTo>
                    <a:pt x="175370" y="1144550"/>
                  </a:lnTo>
                  <a:lnTo>
                    <a:pt x="194610" y="1103461"/>
                  </a:lnTo>
                  <a:lnTo>
                    <a:pt x="214764" y="1062901"/>
                  </a:lnTo>
                  <a:lnTo>
                    <a:pt x="235816" y="1022882"/>
                  </a:lnTo>
                  <a:lnTo>
                    <a:pt x="257756" y="983419"/>
                  </a:lnTo>
                  <a:lnTo>
                    <a:pt x="280568" y="944525"/>
                  </a:lnTo>
                  <a:lnTo>
                    <a:pt x="304241" y="906213"/>
                  </a:lnTo>
                  <a:lnTo>
                    <a:pt x="328762" y="868497"/>
                  </a:lnTo>
                  <a:lnTo>
                    <a:pt x="354117" y="831390"/>
                  </a:lnTo>
                  <a:lnTo>
                    <a:pt x="380292" y="794906"/>
                  </a:lnTo>
                  <a:lnTo>
                    <a:pt x="407276" y="759058"/>
                  </a:lnTo>
                  <a:lnTo>
                    <a:pt x="435055" y="723858"/>
                  </a:lnTo>
                  <a:lnTo>
                    <a:pt x="463616" y="689322"/>
                  </a:lnTo>
                  <a:lnTo>
                    <a:pt x="492946" y="655462"/>
                  </a:lnTo>
                  <a:lnTo>
                    <a:pt x="523031" y="622292"/>
                  </a:lnTo>
                  <a:lnTo>
                    <a:pt x="553860" y="589824"/>
                  </a:lnTo>
                  <a:lnTo>
                    <a:pt x="585418" y="558073"/>
                  </a:lnTo>
                  <a:lnTo>
                    <a:pt x="617693" y="527052"/>
                  </a:lnTo>
                  <a:lnTo>
                    <a:pt x="650671" y="496774"/>
                  </a:lnTo>
                  <a:lnTo>
                    <a:pt x="684339" y="467253"/>
                  </a:lnTo>
                  <a:lnTo>
                    <a:pt x="718686" y="438502"/>
                  </a:lnTo>
                  <a:lnTo>
                    <a:pt x="753696" y="410535"/>
                  </a:lnTo>
                  <a:lnTo>
                    <a:pt x="789358" y="383364"/>
                  </a:lnTo>
                  <a:lnTo>
                    <a:pt x="825658" y="357004"/>
                  </a:lnTo>
                  <a:lnTo>
                    <a:pt x="862583" y="331467"/>
                  </a:lnTo>
                  <a:lnTo>
                    <a:pt x="900120" y="306768"/>
                  </a:lnTo>
                  <a:lnTo>
                    <a:pt x="938256" y="282919"/>
                  </a:lnTo>
                  <a:lnTo>
                    <a:pt x="976978" y="259934"/>
                  </a:lnTo>
                  <a:lnTo>
                    <a:pt x="1016273" y="237826"/>
                  </a:lnTo>
                  <a:lnTo>
                    <a:pt x="1056128" y="216610"/>
                  </a:lnTo>
                  <a:lnTo>
                    <a:pt x="1096530" y="196297"/>
                  </a:lnTo>
                  <a:lnTo>
                    <a:pt x="1137465" y="176902"/>
                  </a:lnTo>
                  <a:lnTo>
                    <a:pt x="1178920" y="158438"/>
                  </a:lnTo>
                  <a:lnTo>
                    <a:pt x="1220884" y="140919"/>
                  </a:lnTo>
                  <a:lnTo>
                    <a:pt x="1263341" y="124358"/>
                  </a:lnTo>
                  <a:lnTo>
                    <a:pt x="1306281" y="108767"/>
                  </a:lnTo>
                  <a:lnTo>
                    <a:pt x="1349688" y="94162"/>
                  </a:lnTo>
                  <a:lnTo>
                    <a:pt x="1393551" y="80554"/>
                  </a:lnTo>
                  <a:lnTo>
                    <a:pt x="1437856" y="67958"/>
                  </a:lnTo>
                  <a:lnTo>
                    <a:pt x="1482590" y="56387"/>
                  </a:lnTo>
                  <a:lnTo>
                    <a:pt x="1527740" y="45855"/>
                  </a:lnTo>
                  <a:lnTo>
                    <a:pt x="1573293" y="36374"/>
                  </a:lnTo>
                  <a:lnTo>
                    <a:pt x="1619236" y="27958"/>
                  </a:lnTo>
                  <a:lnTo>
                    <a:pt x="1665555" y="20621"/>
                  </a:lnTo>
                  <a:lnTo>
                    <a:pt x="1712239" y="14376"/>
                  </a:lnTo>
                  <a:lnTo>
                    <a:pt x="1759273" y="9236"/>
                  </a:lnTo>
                  <a:lnTo>
                    <a:pt x="1806645" y="5215"/>
                  </a:lnTo>
                  <a:lnTo>
                    <a:pt x="1854342" y="2327"/>
                  </a:lnTo>
                  <a:lnTo>
                    <a:pt x="1902350" y="583"/>
                  </a:lnTo>
                  <a:lnTo>
                    <a:pt x="1950656" y="0"/>
                  </a:lnTo>
                </a:path>
              </a:pathLst>
            </a:custGeom>
            <a:ln w="17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202331" y="3583123"/>
              <a:ext cx="77470" cy="1905"/>
            </a:xfrm>
            <a:custGeom>
              <a:avLst/>
              <a:gdLst/>
              <a:ahLst/>
              <a:cxnLst/>
              <a:rect l="l" t="t" r="r" b="b"/>
              <a:pathLst>
                <a:path w="77470" h="1904">
                  <a:moveTo>
                    <a:pt x="77444" y="0"/>
                  </a:moveTo>
                  <a:lnTo>
                    <a:pt x="0" y="1333"/>
                  </a:lnTo>
                </a:path>
              </a:pathLst>
            </a:custGeom>
            <a:ln w="17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273629" y="1630300"/>
              <a:ext cx="0" cy="77470"/>
            </a:xfrm>
            <a:custGeom>
              <a:avLst/>
              <a:gdLst/>
              <a:ahLst/>
              <a:cxnLst/>
              <a:rect l="l" t="t" r="r" b="b"/>
              <a:pathLst>
                <a:path w="0" h="77469">
                  <a:moveTo>
                    <a:pt x="0" y="0"/>
                  </a:moveTo>
                  <a:lnTo>
                    <a:pt x="0" y="77457"/>
                  </a:lnTo>
                </a:path>
              </a:pathLst>
            </a:custGeom>
            <a:ln w="172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242668" y="3968609"/>
              <a:ext cx="440690" cy="713105"/>
            </a:xfrm>
            <a:custGeom>
              <a:avLst/>
              <a:gdLst/>
              <a:ahLst/>
              <a:cxnLst/>
              <a:rect l="l" t="t" r="r" b="b"/>
              <a:pathLst>
                <a:path w="440689" h="713104">
                  <a:moveTo>
                    <a:pt x="233565" y="0"/>
                  </a:moveTo>
                  <a:lnTo>
                    <a:pt x="0" y="39344"/>
                  </a:lnTo>
                  <a:lnTo>
                    <a:pt x="88785" y="427799"/>
                  </a:lnTo>
                  <a:lnTo>
                    <a:pt x="267982" y="712978"/>
                  </a:lnTo>
                  <a:lnTo>
                    <a:pt x="440080" y="570382"/>
                  </a:lnTo>
                  <a:lnTo>
                    <a:pt x="331901" y="334365"/>
                  </a:lnTo>
                  <a:lnTo>
                    <a:pt x="233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 rot="4440000">
            <a:off x="1300914" y="4061187"/>
            <a:ext cx="18781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7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25" name="object 25"/>
          <p:cNvSpPr txBox="1"/>
          <p:nvPr/>
        </p:nvSpPr>
        <p:spPr>
          <a:xfrm rot="4140000">
            <a:off x="1339150" y="4191216"/>
            <a:ext cx="190923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6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 txBox="1"/>
          <p:nvPr/>
        </p:nvSpPr>
        <p:spPr>
          <a:xfrm rot="3960000">
            <a:off x="1386165" y="4340890"/>
            <a:ext cx="216273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%</a:t>
            </a:r>
            <a:endParaRPr sz="13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7481570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/>
              <a:t>Impact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Limited</a:t>
            </a:r>
            <a:r>
              <a:rPr dirty="0" spc="-50"/>
              <a:t> </a:t>
            </a:r>
            <a:r>
              <a:rPr dirty="0"/>
              <a:t>Access</a:t>
            </a:r>
            <a:r>
              <a:rPr dirty="0" spc="-55"/>
              <a:t> </a:t>
            </a:r>
            <a:r>
              <a:rPr dirty="0"/>
              <a:t>to</a:t>
            </a:r>
            <a:r>
              <a:rPr dirty="0" spc="-55"/>
              <a:t> </a:t>
            </a:r>
            <a:r>
              <a:rPr dirty="0" spc="-35"/>
              <a:t>Near-</a:t>
            </a:r>
            <a:r>
              <a:rPr dirty="0" spc="-25"/>
              <a:t>Real-</a:t>
            </a:r>
            <a:r>
              <a:rPr dirty="0"/>
              <a:t>Time</a:t>
            </a:r>
            <a:r>
              <a:rPr dirty="0" spc="-55"/>
              <a:t> </a:t>
            </a:r>
            <a:r>
              <a:rPr dirty="0"/>
              <a:t>Performance</a:t>
            </a:r>
            <a:r>
              <a:rPr dirty="0" spc="-50"/>
              <a:t> </a:t>
            </a:r>
            <a:r>
              <a:rPr dirty="0" spc="-20"/>
              <a:t>Data </a:t>
            </a:r>
            <a:r>
              <a:rPr dirty="0"/>
              <a:t>on</a:t>
            </a:r>
            <a:r>
              <a:rPr dirty="0" spc="-60"/>
              <a:t> </a:t>
            </a:r>
            <a:r>
              <a:rPr dirty="0"/>
              <a:t>VBC</a:t>
            </a:r>
            <a:r>
              <a:rPr dirty="0" spc="-60"/>
              <a:t> </a:t>
            </a:r>
            <a:r>
              <a:rPr dirty="0"/>
              <a:t>Contract</a:t>
            </a:r>
            <a:r>
              <a:rPr dirty="0" spc="-65"/>
              <a:t> </a:t>
            </a:r>
            <a:r>
              <a:rPr dirty="0" spc="-10"/>
              <a:t>Management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8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1374" y="1655779"/>
            <a:ext cx="40690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It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creates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major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delays</a:t>
            </a:r>
            <a:r>
              <a:rPr dirty="0" sz="12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or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bottlenecks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in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managing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contracts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5198" y="1867773"/>
            <a:ext cx="8201659" cy="294005"/>
          </a:xfrm>
          <a:custGeom>
            <a:avLst/>
            <a:gdLst/>
            <a:ahLst/>
            <a:cxnLst/>
            <a:rect l="l" t="t" r="r" b="b"/>
            <a:pathLst>
              <a:path w="8201659" h="294005">
                <a:moveTo>
                  <a:pt x="8054797" y="0"/>
                </a:moveTo>
                <a:lnTo>
                  <a:pt x="0" y="0"/>
                </a:lnTo>
                <a:lnTo>
                  <a:pt x="0" y="293598"/>
                </a:lnTo>
                <a:lnTo>
                  <a:pt x="8054797" y="293598"/>
                </a:lnTo>
                <a:lnTo>
                  <a:pt x="8101197" y="286114"/>
                </a:lnTo>
                <a:lnTo>
                  <a:pt x="8141495" y="265275"/>
                </a:lnTo>
                <a:lnTo>
                  <a:pt x="8173273" y="233497"/>
                </a:lnTo>
                <a:lnTo>
                  <a:pt x="8194112" y="193199"/>
                </a:lnTo>
                <a:lnTo>
                  <a:pt x="8201596" y="146799"/>
                </a:lnTo>
                <a:lnTo>
                  <a:pt x="8194112" y="100398"/>
                </a:lnTo>
                <a:lnTo>
                  <a:pt x="8173273" y="60100"/>
                </a:lnTo>
                <a:lnTo>
                  <a:pt x="8141495" y="28323"/>
                </a:lnTo>
                <a:lnTo>
                  <a:pt x="8101197" y="7483"/>
                </a:lnTo>
                <a:lnTo>
                  <a:pt x="8054797" y="0"/>
                </a:lnTo>
                <a:close/>
              </a:path>
            </a:pathLst>
          </a:custGeom>
          <a:solidFill>
            <a:srgbClr val="406F9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261046" y="1896874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64%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1374" y="2360411"/>
            <a:ext cx="4324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impacts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our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ability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adjust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performance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throughout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the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year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5198" y="2574776"/>
            <a:ext cx="7380605" cy="294005"/>
          </a:xfrm>
          <a:custGeom>
            <a:avLst/>
            <a:gdLst/>
            <a:ahLst/>
            <a:cxnLst/>
            <a:rect l="l" t="t" r="r" b="b"/>
            <a:pathLst>
              <a:path w="7380605" h="294005">
                <a:moveTo>
                  <a:pt x="7233234" y="0"/>
                </a:moveTo>
                <a:lnTo>
                  <a:pt x="0" y="0"/>
                </a:lnTo>
                <a:lnTo>
                  <a:pt x="0" y="293598"/>
                </a:lnTo>
                <a:lnTo>
                  <a:pt x="7233234" y="293598"/>
                </a:lnTo>
                <a:lnTo>
                  <a:pt x="7279634" y="286114"/>
                </a:lnTo>
                <a:lnTo>
                  <a:pt x="7319932" y="265275"/>
                </a:lnTo>
                <a:lnTo>
                  <a:pt x="7351710" y="233497"/>
                </a:lnTo>
                <a:lnTo>
                  <a:pt x="7372549" y="193199"/>
                </a:lnTo>
                <a:lnTo>
                  <a:pt x="7380033" y="146799"/>
                </a:lnTo>
                <a:lnTo>
                  <a:pt x="7372549" y="100398"/>
                </a:lnTo>
                <a:lnTo>
                  <a:pt x="7351710" y="60100"/>
                </a:lnTo>
                <a:lnTo>
                  <a:pt x="7319932" y="28323"/>
                </a:lnTo>
                <a:lnTo>
                  <a:pt x="7279634" y="7483"/>
                </a:lnTo>
                <a:lnTo>
                  <a:pt x="7233234" y="0"/>
                </a:lnTo>
                <a:close/>
              </a:path>
            </a:pathLst>
          </a:custGeom>
          <a:solidFill>
            <a:srgbClr val="5787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448246" y="2603877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57%</a:t>
            </a:r>
            <a:endParaRPr sz="130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5198" y="3281676"/>
            <a:ext cx="5958205" cy="1710055"/>
            <a:chOff x="485198" y="3281676"/>
            <a:chExt cx="5958205" cy="1710055"/>
          </a:xfrm>
        </p:grpSpPr>
        <p:sp>
          <p:nvSpPr>
            <p:cNvPr id="11" name="object 11"/>
            <p:cNvSpPr/>
            <p:nvPr/>
          </p:nvSpPr>
          <p:spPr>
            <a:xfrm>
              <a:off x="485198" y="3281676"/>
              <a:ext cx="5958205" cy="294005"/>
            </a:xfrm>
            <a:custGeom>
              <a:avLst/>
              <a:gdLst/>
              <a:ahLst/>
              <a:cxnLst/>
              <a:rect l="l" t="t" r="r" b="b"/>
              <a:pathLst>
                <a:path w="5958205" h="294004">
                  <a:moveTo>
                    <a:pt x="5811291" y="0"/>
                  </a:moveTo>
                  <a:lnTo>
                    <a:pt x="0" y="0"/>
                  </a:lnTo>
                  <a:lnTo>
                    <a:pt x="0" y="293598"/>
                  </a:lnTo>
                  <a:lnTo>
                    <a:pt x="5811291" y="293598"/>
                  </a:lnTo>
                  <a:lnTo>
                    <a:pt x="5857693" y="286114"/>
                  </a:lnTo>
                  <a:lnTo>
                    <a:pt x="5897994" y="265275"/>
                  </a:lnTo>
                  <a:lnTo>
                    <a:pt x="5929775" y="233497"/>
                  </a:lnTo>
                  <a:lnTo>
                    <a:pt x="5950618" y="193199"/>
                  </a:lnTo>
                  <a:lnTo>
                    <a:pt x="5958103" y="146799"/>
                  </a:lnTo>
                  <a:lnTo>
                    <a:pt x="5950618" y="100398"/>
                  </a:lnTo>
                  <a:lnTo>
                    <a:pt x="5929775" y="60100"/>
                  </a:lnTo>
                  <a:lnTo>
                    <a:pt x="5897994" y="28323"/>
                  </a:lnTo>
                  <a:lnTo>
                    <a:pt x="5857693" y="7483"/>
                  </a:lnTo>
                  <a:lnTo>
                    <a:pt x="5811291" y="0"/>
                  </a:lnTo>
                  <a:close/>
                </a:path>
              </a:pathLst>
            </a:custGeom>
            <a:solidFill>
              <a:srgbClr val="39C1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85198" y="3990757"/>
              <a:ext cx="4784090" cy="294005"/>
            </a:xfrm>
            <a:custGeom>
              <a:avLst/>
              <a:gdLst/>
              <a:ahLst/>
              <a:cxnLst/>
              <a:rect l="l" t="t" r="r" b="b"/>
              <a:pathLst>
                <a:path w="4784090" h="294004">
                  <a:moveTo>
                    <a:pt x="4636884" y="0"/>
                  </a:moveTo>
                  <a:lnTo>
                    <a:pt x="0" y="0"/>
                  </a:lnTo>
                  <a:lnTo>
                    <a:pt x="0" y="293611"/>
                  </a:lnTo>
                  <a:lnTo>
                    <a:pt x="4636884" y="293611"/>
                  </a:lnTo>
                  <a:lnTo>
                    <a:pt x="4683284" y="286126"/>
                  </a:lnTo>
                  <a:lnTo>
                    <a:pt x="4723582" y="265283"/>
                  </a:lnTo>
                  <a:lnTo>
                    <a:pt x="4755360" y="233502"/>
                  </a:lnTo>
                  <a:lnTo>
                    <a:pt x="4776199" y="193201"/>
                  </a:lnTo>
                  <a:lnTo>
                    <a:pt x="4783683" y="146799"/>
                  </a:lnTo>
                  <a:lnTo>
                    <a:pt x="4776199" y="100398"/>
                  </a:lnTo>
                  <a:lnTo>
                    <a:pt x="4755360" y="60100"/>
                  </a:lnTo>
                  <a:lnTo>
                    <a:pt x="4723582" y="28323"/>
                  </a:lnTo>
                  <a:lnTo>
                    <a:pt x="4683284" y="7483"/>
                  </a:lnTo>
                  <a:lnTo>
                    <a:pt x="4636884" y="0"/>
                  </a:lnTo>
                  <a:close/>
                </a:path>
              </a:pathLst>
            </a:custGeom>
            <a:solidFill>
              <a:srgbClr val="5456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85198" y="4697986"/>
              <a:ext cx="3774440" cy="294005"/>
            </a:xfrm>
            <a:custGeom>
              <a:avLst/>
              <a:gdLst/>
              <a:ahLst/>
              <a:cxnLst/>
              <a:rect l="l" t="t" r="r" b="b"/>
              <a:pathLst>
                <a:path w="3774440" h="294004">
                  <a:moveTo>
                    <a:pt x="3627475" y="0"/>
                  </a:moveTo>
                  <a:lnTo>
                    <a:pt x="0" y="0"/>
                  </a:lnTo>
                  <a:lnTo>
                    <a:pt x="0" y="293598"/>
                  </a:lnTo>
                  <a:lnTo>
                    <a:pt x="3627475" y="293598"/>
                  </a:lnTo>
                  <a:lnTo>
                    <a:pt x="3673877" y="286114"/>
                  </a:lnTo>
                  <a:lnTo>
                    <a:pt x="3714178" y="265275"/>
                  </a:lnTo>
                  <a:lnTo>
                    <a:pt x="3745959" y="233497"/>
                  </a:lnTo>
                  <a:lnTo>
                    <a:pt x="3766802" y="193199"/>
                  </a:lnTo>
                  <a:lnTo>
                    <a:pt x="3774287" y="146799"/>
                  </a:lnTo>
                  <a:lnTo>
                    <a:pt x="3766802" y="100398"/>
                  </a:lnTo>
                  <a:lnTo>
                    <a:pt x="3745959" y="60100"/>
                  </a:lnTo>
                  <a:lnTo>
                    <a:pt x="3714178" y="28323"/>
                  </a:lnTo>
                  <a:lnTo>
                    <a:pt x="3673877" y="7483"/>
                  </a:lnTo>
                  <a:lnTo>
                    <a:pt x="3627475" y="0"/>
                  </a:lnTo>
                  <a:close/>
                </a:path>
              </a:pathLst>
            </a:custGeom>
            <a:solidFill>
              <a:srgbClr val="657C8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21374" y="3007250"/>
            <a:ext cx="5763260" cy="259842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It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limits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our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ability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ensure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appropriate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interventions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for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members</a:t>
            </a:r>
            <a:endParaRPr sz="1200">
              <a:latin typeface="Segoe UI"/>
              <a:cs typeface="Segoe UI"/>
            </a:endParaRPr>
          </a:p>
          <a:p>
            <a:pPr marL="5416550">
              <a:lnSpc>
                <a:spcPct val="100000"/>
              </a:lnSpc>
              <a:spcBef>
                <a:spcPts val="495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54%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3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leads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more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uncertainty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in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decision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 making</a:t>
            </a:r>
            <a:endParaRPr sz="1200">
              <a:latin typeface="Segoe UI"/>
              <a:cs typeface="Segoe UI"/>
            </a:endParaRPr>
          </a:p>
          <a:p>
            <a:pPr marL="4235450">
              <a:lnSpc>
                <a:spcPct val="100000"/>
              </a:lnSpc>
              <a:spcBef>
                <a:spcPts val="55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50%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3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It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causes</a:t>
            </a:r>
            <a:r>
              <a:rPr dirty="0" sz="12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confusion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or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misalignment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across</a:t>
            </a:r>
            <a:r>
              <a:rPr dirty="0" sz="12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teams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or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partners</a:t>
            </a:r>
            <a:endParaRPr sz="1200">
              <a:latin typeface="Segoe UI"/>
              <a:cs typeface="Segoe UI"/>
            </a:endParaRPr>
          </a:p>
          <a:p>
            <a:pPr algn="ctr" marL="1035050">
              <a:lnSpc>
                <a:spcPct val="100000"/>
              </a:lnSpc>
              <a:spcBef>
                <a:spcPts val="565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39%</a:t>
            </a:r>
            <a:endParaRPr sz="13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1300">
              <a:latin typeface="Segoe UI"/>
              <a:cs typeface="Segoe UI"/>
            </a:endParaRPr>
          </a:p>
          <a:p>
            <a:pPr marL="12700">
              <a:lnSpc>
                <a:spcPts val="1440"/>
              </a:lnSpc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Limited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access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to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near-real-time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performance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data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does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impact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us</a:t>
            </a:r>
            <a:endParaRPr sz="1200">
              <a:latin typeface="Segoe UI"/>
              <a:cs typeface="Segoe UI"/>
            </a:endParaRPr>
          </a:p>
          <a:p>
            <a:pPr marL="12700">
              <a:lnSpc>
                <a:spcPts val="1560"/>
              </a:lnSpc>
            </a:pP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2694" y="1719070"/>
            <a:ext cx="0" cy="3813175"/>
          </a:xfrm>
          <a:custGeom>
            <a:avLst/>
            <a:gdLst/>
            <a:ahLst/>
            <a:cxnLst/>
            <a:rect l="l" t="t" r="r" b="b"/>
            <a:pathLst>
              <a:path w="0" h="3813175">
                <a:moveTo>
                  <a:pt x="0" y="0"/>
                </a:moveTo>
                <a:lnTo>
                  <a:pt x="0" y="3813048"/>
                </a:lnTo>
              </a:path>
            </a:pathLst>
          </a:custGeom>
          <a:ln w="12700">
            <a:solidFill>
              <a:srgbClr val="C0C1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2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27915" y="1839314"/>
            <a:ext cx="2583815" cy="2626360"/>
            <a:chOff x="4627915" y="1839314"/>
            <a:chExt cx="2583815" cy="2626360"/>
          </a:xfrm>
        </p:grpSpPr>
        <p:sp>
          <p:nvSpPr>
            <p:cNvPr id="3" name="object 3"/>
            <p:cNvSpPr/>
            <p:nvPr/>
          </p:nvSpPr>
          <p:spPr>
            <a:xfrm>
              <a:off x="4635422" y="1877722"/>
              <a:ext cx="2537460" cy="2580640"/>
            </a:xfrm>
            <a:custGeom>
              <a:avLst/>
              <a:gdLst/>
              <a:ahLst/>
              <a:cxnLst/>
              <a:rect l="l" t="t" r="r" b="b"/>
              <a:pathLst>
                <a:path w="2537459" h="2580640">
                  <a:moveTo>
                    <a:pt x="2537307" y="2580424"/>
                  </a:moveTo>
                  <a:lnTo>
                    <a:pt x="2536861" y="2531749"/>
                  </a:lnTo>
                  <a:lnTo>
                    <a:pt x="2535529" y="2483298"/>
                  </a:lnTo>
                  <a:lnTo>
                    <a:pt x="2533317" y="2435079"/>
                  </a:lnTo>
                  <a:lnTo>
                    <a:pt x="2530235" y="2387099"/>
                  </a:lnTo>
                  <a:lnTo>
                    <a:pt x="2526289" y="2339365"/>
                  </a:lnTo>
                  <a:lnTo>
                    <a:pt x="2521487" y="2291886"/>
                  </a:lnTo>
                  <a:lnTo>
                    <a:pt x="2515838" y="2244669"/>
                  </a:lnTo>
                  <a:lnTo>
                    <a:pt x="2509348" y="2197722"/>
                  </a:lnTo>
                  <a:lnTo>
                    <a:pt x="2502026" y="2151053"/>
                  </a:lnTo>
                  <a:lnTo>
                    <a:pt x="2493878" y="2104670"/>
                  </a:lnTo>
                  <a:lnTo>
                    <a:pt x="2484914" y="2058579"/>
                  </a:lnTo>
                  <a:lnTo>
                    <a:pt x="2475140" y="2012789"/>
                  </a:lnTo>
                  <a:lnTo>
                    <a:pt x="2464565" y="1967308"/>
                  </a:lnTo>
                  <a:lnTo>
                    <a:pt x="2453195" y="1922143"/>
                  </a:lnTo>
                  <a:lnTo>
                    <a:pt x="2441040" y="1877301"/>
                  </a:lnTo>
                  <a:lnTo>
                    <a:pt x="2428106" y="1832792"/>
                  </a:lnTo>
                  <a:lnTo>
                    <a:pt x="2414401" y="1788622"/>
                  </a:lnTo>
                  <a:lnTo>
                    <a:pt x="2399933" y="1744799"/>
                  </a:lnTo>
                  <a:lnTo>
                    <a:pt x="2384709" y="1701330"/>
                  </a:lnTo>
                  <a:lnTo>
                    <a:pt x="2368738" y="1658225"/>
                  </a:lnTo>
                  <a:lnTo>
                    <a:pt x="2352027" y="1615489"/>
                  </a:lnTo>
                  <a:lnTo>
                    <a:pt x="2334584" y="1573131"/>
                  </a:lnTo>
                  <a:lnTo>
                    <a:pt x="2316417" y="1531159"/>
                  </a:lnTo>
                  <a:lnTo>
                    <a:pt x="2297532" y="1489581"/>
                  </a:lnTo>
                  <a:lnTo>
                    <a:pt x="2277939" y="1448403"/>
                  </a:lnTo>
                  <a:lnTo>
                    <a:pt x="2257644" y="1407634"/>
                  </a:lnTo>
                  <a:lnTo>
                    <a:pt x="2236656" y="1367282"/>
                  </a:lnTo>
                  <a:lnTo>
                    <a:pt x="2214982" y="1327354"/>
                  </a:lnTo>
                  <a:lnTo>
                    <a:pt x="2192629" y="1287858"/>
                  </a:lnTo>
                  <a:lnTo>
                    <a:pt x="2169606" y="1248801"/>
                  </a:lnTo>
                  <a:lnTo>
                    <a:pt x="2145921" y="1210192"/>
                  </a:lnTo>
                  <a:lnTo>
                    <a:pt x="2121580" y="1172038"/>
                  </a:lnTo>
                  <a:lnTo>
                    <a:pt x="2096592" y="1134346"/>
                  </a:lnTo>
                  <a:lnTo>
                    <a:pt x="2070965" y="1097125"/>
                  </a:lnTo>
                  <a:lnTo>
                    <a:pt x="2044705" y="1060382"/>
                  </a:lnTo>
                  <a:lnTo>
                    <a:pt x="2017822" y="1024125"/>
                  </a:lnTo>
                  <a:lnTo>
                    <a:pt x="1990322" y="988362"/>
                  </a:lnTo>
                  <a:lnTo>
                    <a:pt x="1962214" y="953100"/>
                  </a:lnTo>
                  <a:lnTo>
                    <a:pt x="1933504" y="918347"/>
                  </a:lnTo>
                  <a:lnTo>
                    <a:pt x="1904201" y="884111"/>
                  </a:lnTo>
                  <a:lnTo>
                    <a:pt x="1874313" y="850399"/>
                  </a:lnTo>
                  <a:lnTo>
                    <a:pt x="1843847" y="817220"/>
                  </a:lnTo>
                  <a:lnTo>
                    <a:pt x="1812811" y="784580"/>
                  </a:lnTo>
                  <a:lnTo>
                    <a:pt x="1781212" y="752488"/>
                  </a:lnTo>
                  <a:lnTo>
                    <a:pt x="1749059" y="720952"/>
                  </a:lnTo>
                  <a:lnTo>
                    <a:pt x="1716359" y="689978"/>
                  </a:lnTo>
                  <a:lnTo>
                    <a:pt x="1683119" y="659575"/>
                  </a:lnTo>
                  <a:lnTo>
                    <a:pt x="1649348" y="629750"/>
                  </a:lnTo>
                  <a:lnTo>
                    <a:pt x="1615054" y="600512"/>
                  </a:lnTo>
                  <a:lnTo>
                    <a:pt x="1580243" y="571868"/>
                  </a:lnTo>
                  <a:lnTo>
                    <a:pt x="1544924" y="543825"/>
                  </a:lnTo>
                  <a:lnTo>
                    <a:pt x="1509104" y="516391"/>
                  </a:lnTo>
                  <a:lnTo>
                    <a:pt x="1472791" y="489575"/>
                  </a:lnTo>
                  <a:lnTo>
                    <a:pt x="1435994" y="463383"/>
                  </a:lnTo>
                  <a:lnTo>
                    <a:pt x="1398718" y="437823"/>
                  </a:lnTo>
                  <a:lnTo>
                    <a:pt x="1360973" y="412904"/>
                  </a:lnTo>
                  <a:lnTo>
                    <a:pt x="1322766" y="388633"/>
                  </a:lnTo>
                  <a:lnTo>
                    <a:pt x="1284105" y="365017"/>
                  </a:lnTo>
                  <a:lnTo>
                    <a:pt x="1244997" y="342064"/>
                  </a:lnTo>
                  <a:lnTo>
                    <a:pt x="1205450" y="319783"/>
                  </a:lnTo>
                  <a:lnTo>
                    <a:pt x="1165472" y="298180"/>
                  </a:lnTo>
                  <a:lnTo>
                    <a:pt x="1125071" y="277263"/>
                  </a:lnTo>
                  <a:lnTo>
                    <a:pt x="1084254" y="257041"/>
                  </a:lnTo>
                  <a:lnTo>
                    <a:pt x="1043029" y="237521"/>
                  </a:lnTo>
                  <a:lnTo>
                    <a:pt x="1001403" y="218710"/>
                  </a:lnTo>
                  <a:lnTo>
                    <a:pt x="959385" y="200616"/>
                  </a:lnTo>
                  <a:lnTo>
                    <a:pt x="916983" y="183248"/>
                  </a:lnTo>
                  <a:lnTo>
                    <a:pt x="874203" y="166612"/>
                  </a:lnTo>
                  <a:lnTo>
                    <a:pt x="831053" y="150716"/>
                  </a:lnTo>
                  <a:lnTo>
                    <a:pt x="787542" y="135569"/>
                  </a:lnTo>
                  <a:lnTo>
                    <a:pt x="743678" y="121177"/>
                  </a:lnTo>
                  <a:lnTo>
                    <a:pt x="699466" y="107549"/>
                  </a:lnTo>
                  <a:lnTo>
                    <a:pt x="654917" y="94693"/>
                  </a:lnTo>
                  <a:lnTo>
                    <a:pt x="610036" y="82615"/>
                  </a:lnTo>
                  <a:lnTo>
                    <a:pt x="564833" y="71324"/>
                  </a:lnTo>
                  <a:lnTo>
                    <a:pt x="519314" y="60827"/>
                  </a:lnTo>
                  <a:lnTo>
                    <a:pt x="473487" y="51132"/>
                  </a:lnTo>
                  <a:lnTo>
                    <a:pt x="427361" y="42248"/>
                  </a:lnTo>
                  <a:lnTo>
                    <a:pt x="380942" y="34181"/>
                  </a:lnTo>
                  <a:lnTo>
                    <a:pt x="334239" y="26939"/>
                  </a:lnTo>
                  <a:lnTo>
                    <a:pt x="287259" y="20530"/>
                  </a:lnTo>
                  <a:lnTo>
                    <a:pt x="240010" y="14961"/>
                  </a:lnTo>
                  <a:lnTo>
                    <a:pt x="192500" y="10241"/>
                  </a:lnTo>
                  <a:lnTo>
                    <a:pt x="144736" y="6377"/>
                  </a:lnTo>
                  <a:lnTo>
                    <a:pt x="96726" y="3377"/>
                  </a:lnTo>
                  <a:lnTo>
                    <a:pt x="48478" y="1249"/>
                  </a:lnTo>
                  <a:lnTo>
                    <a:pt x="0" y="0"/>
                  </a:lnTo>
                </a:path>
              </a:pathLst>
            </a:custGeom>
            <a:ln w="139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141296" y="4458147"/>
              <a:ext cx="62865" cy="0"/>
            </a:xfrm>
            <a:custGeom>
              <a:avLst/>
              <a:gdLst/>
              <a:ahLst/>
              <a:cxnLst/>
              <a:rect l="l" t="t" r="r" b="b"/>
              <a:pathLst>
                <a:path w="62865" h="0">
                  <a:moveTo>
                    <a:pt x="62865" y="0"/>
                  </a:moveTo>
                  <a:lnTo>
                    <a:pt x="0" y="0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634900" y="1846299"/>
              <a:ext cx="1270" cy="62865"/>
            </a:xfrm>
            <a:custGeom>
              <a:avLst/>
              <a:gdLst/>
              <a:ahLst/>
              <a:cxnLst/>
              <a:rect l="l" t="t" r="r" b="b"/>
              <a:pathLst>
                <a:path w="1270" h="62864">
                  <a:moveTo>
                    <a:pt x="1041" y="0"/>
                  </a:moveTo>
                  <a:lnTo>
                    <a:pt x="0" y="62852"/>
                  </a:lnTo>
                </a:path>
              </a:pathLst>
            </a:custGeom>
            <a:ln w="139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35179" y="2369889"/>
              <a:ext cx="490855" cy="504825"/>
            </a:xfrm>
            <a:custGeom>
              <a:avLst/>
              <a:gdLst/>
              <a:ahLst/>
              <a:cxnLst/>
              <a:rect l="l" t="t" r="r" b="b"/>
              <a:pathLst>
                <a:path w="490854" h="504825">
                  <a:moveTo>
                    <a:pt x="88519" y="0"/>
                  </a:moveTo>
                  <a:lnTo>
                    <a:pt x="0" y="100457"/>
                  </a:lnTo>
                  <a:lnTo>
                    <a:pt x="378206" y="504558"/>
                  </a:lnTo>
                  <a:lnTo>
                    <a:pt x="490855" y="399072"/>
                  </a:lnTo>
                  <a:lnTo>
                    <a:pt x="378206" y="108254"/>
                  </a:lnTo>
                  <a:lnTo>
                    <a:pt x="88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 rot="2400000">
            <a:off x="6165521" y="2407545"/>
            <a:ext cx="191887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4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8" name="object 8"/>
          <p:cNvSpPr txBox="1"/>
          <p:nvPr/>
        </p:nvSpPr>
        <p:spPr>
          <a:xfrm rot="2640000">
            <a:off x="6275855" y="2505189"/>
            <a:ext cx="189661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9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9" name="object 9"/>
          <p:cNvSpPr txBox="1"/>
          <p:nvPr/>
        </p:nvSpPr>
        <p:spPr>
          <a:xfrm rot="2820000">
            <a:off x="6380107" y="2624844"/>
            <a:ext cx="216273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%</a:t>
            </a:r>
            <a:endParaRPr sz="1300">
              <a:latin typeface="Segoe UI Semibold"/>
              <a:cs typeface="Segoe UI Semibold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67342" y="1978468"/>
            <a:ext cx="4980305" cy="2490470"/>
            <a:chOff x="2067342" y="1978468"/>
            <a:chExt cx="4980305" cy="2490470"/>
          </a:xfrm>
        </p:grpSpPr>
        <p:sp>
          <p:nvSpPr>
            <p:cNvPr id="11" name="object 11"/>
            <p:cNvSpPr/>
            <p:nvPr/>
          </p:nvSpPr>
          <p:spPr>
            <a:xfrm>
              <a:off x="2067344" y="1978468"/>
              <a:ext cx="4980305" cy="2490470"/>
            </a:xfrm>
            <a:custGeom>
              <a:avLst/>
              <a:gdLst/>
              <a:ahLst/>
              <a:cxnLst/>
              <a:rect l="l" t="t" r="r" b="b"/>
              <a:pathLst>
                <a:path w="4980305" h="2490470">
                  <a:moveTo>
                    <a:pt x="2489873" y="0"/>
                  </a:moveTo>
                  <a:lnTo>
                    <a:pt x="2441449" y="461"/>
                  </a:lnTo>
                  <a:lnTo>
                    <a:pt x="2393249" y="1840"/>
                  </a:lnTo>
                  <a:lnTo>
                    <a:pt x="2345282" y="4128"/>
                  </a:lnTo>
                  <a:lnTo>
                    <a:pt x="2297557" y="7316"/>
                  </a:lnTo>
                  <a:lnTo>
                    <a:pt x="2250081" y="11397"/>
                  </a:lnTo>
                  <a:lnTo>
                    <a:pt x="2202864" y="16362"/>
                  </a:lnTo>
                  <a:lnTo>
                    <a:pt x="2155912" y="22203"/>
                  </a:lnTo>
                  <a:lnTo>
                    <a:pt x="2109235" y="28911"/>
                  </a:lnTo>
                  <a:lnTo>
                    <a:pt x="2062841" y="36478"/>
                  </a:lnTo>
                  <a:lnTo>
                    <a:pt x="2016739" y="44896"/>
                  </a:lnTo>
                  <a:lnTo>
                    <a:pt x="1970936" y="54156"/>
                  </a:lnTo>
                  <a:lnTo>
                    <a:pt x="1925441" y="64249"/>
                  </a:lnTo>
                  <a:lnTo>
                    <a:pt x="1880263" y="75169"/>
                  </a:lnTo>
                  <a:lnTo>
                    <a:pt x="1835410" y="86905"/>
                  </a:lnTo>
                  <a:lnTo>
                    <a:pt x="1790889" y="99451"/>
                  </a:lnTo>
                  <a:lnTo>
                    <a:pt x="1746710" y="112797"/>
                  </a:lnTo>
                  <a:lnTo>
                    <a:pt x="1702881" y="126935"/>
                  </a:lnTo>
                  <a:lnTo>
                    <a:pt x="1659409" y="141857"/>
                  </a:lnTo>
                  <a:lnTo>
                    <a:pt x="1616305" y="157555"/>
                  </a:lnTo>
                  <a:lnTo>
                    <a:pt x="1573575" y="174019"/>
                  </a:lnTo>
                  <a:lnTo>
                    <a:pt x="1531228" y="191243"/>
                  </a:lnTo>
                  <a:lnTo>
                    <a:pt x="1489273" y="209217"/>
                  </a:lnTo>
                  <a:lnTo>
                    <a:pt x="1447717" y="227933"/>
                  </a:lnTo>
                  <a:lnTo>
                    <a:pt x="1406570" y="247383"/>
                  </a:lnTo>
                  <a:lnTo>
                    <a:pt x="1365840" y="267558"/>
                  </a:lnTo>
                  <a:lnTo>
                    <a:pt x="1325534" y="288450"/>
                  </a:lnTo>
                  <a:lnTo>
                    <a:pt x="1285661" y="310051"/>
                  </a:lnTo>
                  <a:lnTo>
                    <a:pt x="1246230" y="332352"/>
                  </a:lnTo>
                  <a:lnTo>
                    <a:pt x="1207250" y="355346"/>
                  </a:lnTo>
                  <a:lnTo>
                    <a:pt x="1168727" y="379023"/>
                  </a:lnTo>
                  <a:lnTo>
                    <a:pt x="1130671" y="403375"/>
                  </a:lnTo>
                  <a:lnTo>
                    <a:pt x="1093090" y="428395"/>
                  </a:lnTo>
                  <a:lnTo>
                    <a:pt x="1055992" y="454073"/>
                  </a:lnTo>
                  <a:lnTo>
                    <a:pt x="1019386" y="480401"/>
                  </a:lnTo>
                  <a:lnTo>
                    <a:pt x="983280" y="507371"/>
                  </a:lnTo>
                  <a:lnTo>
                    <a:pt x="947683" y="534975"/>
                  </a:lnTo>
                  <a:lnTo>
                    <a:pt x="912602" y="563204"/>
                  </a:lnTo>
                  <a:lnTo>
                    <a:pt x="878046" y="592050"/>
                  </a:lnTo>
                  <a:lnTo>
                    <a:pt x="844024" y="621504"/>
                  </a:lnTo>
                  <a:lnTo>
                    <a:pt x="810543" y="651559"/>
                  </a:lnTo>
                  <a:lnTo>
                    <a:pt x="777613" y="682206"/>
                  </a:lnTo>
                  <a:lnTo>
                    <a:pt x="745241" y="713436"/>
                  </a:lnTo>
                  <a:lnTo>
                    <a:pt x="713436" y="745241"/>
                  </a:lnTo>
                  <a:lnTo>
                    <a:pt x="682206" y="777613"/>
                  </a:lnTo>
                  <a:lnTo>
                    <a:pt x="651559" y="810543"/>
                  </a:lnTo>
                  <a:lnTo>
                    <a:pt x="621504" y="844024"/>
                  </a:lnTo>
                  <a:lnTo>
                    <a:pt x="592050" y="878046"/>
                  </a:lnTo>
                  <a:lnTo>
                    <a:pt x="563204" y="912602"/>
                  </a:lnTo>
                  <a:lnTo>
                    <a:pt x="534975" y="947683"/>
                  </a:lnTo>
                  <a:lnTo>
                    <a:pt x="507371" y="983280"/>
                  </a:lnTo>
                  <a:lnTo>
                    <a:pt x="480401" y="1019386"/>
                  </a:lnTo>
                  <a:lnTo>
                    <a:pt x="454073" y="1055992"/>
                  </a:lnTo>
                  <a:lnTo>
                    <a:pt x="428395" y="1093090"/>
                  </a:lnTo>
                  <a:lnTo>
                    <a:pt x="403375" y="1130671"/>
                  </a:lnTo>
                  <a:lnTo>
                    <a:pt x="379023" y="1168727"/>
                  </a:lnTo>
                  <a:lnTo>
                    <a:pt x="355346" y="1207250"/>
                  </a:lnTo>
                  <a:lnTo>
                    <a:pt x="332352" y="1246230"/>
                  </a:lnTo>
                  <a:lnTo>
                    <a:pt x="310051" y="1285661"/>
                  </a:lnTo>
                  <a:lnTo>
                    <a:pt x="288450" y="1325534"/>
                  </a:lnTo>
                  <a:lnTo>
                    <a:pt x="267558" y="1365840"/>
                  </a:lnTo>
                  <a:lnTo>
                    <a:pt x="247383" y="1406570"/>
                  </a:lnTo>
                  <a:lnTo>
                    <a:pt x="227933" y="1447717"/>
                  </a:lnTo>
                  <a:lnTo>
                    <a:pt x="209217" y="1489273"/>
                  </a:lnTo>
                  <a:lnTo>
                    <a:pt x="191243" y="1531228"/>
                  </a:lnTo>
                  <a:lnTo>
                    <a:pt x="174019" y="1573575"/>
                  </a:lnTo>
                  <a:lnTo>
                    <a:pt x="157555" y="1616305"/>
                  </a:lnTo>
                  <a:lnTo>
                    <a:pt x="141857" y="1659409"/>
                  </a:lnTo>
                  <a:lnTo>
                    <a:pt x="126935" y="1702881"/>
                  </a:lnTo>
                  <a:lnTo>
                    <a:pt x="112797" y="1746710"/>
                  </a:lnTo>
                  <a:lnTo>
                    <a:pt x="99451" y="1790889"/>
                  </a:lnTo>
                  <a:lnTo>
                    <a:pt x="86905" y="1835410"/>
                  </a:lnTo>
                  <a:lnTo>
                    <a:pt x="75169" y="1880263"/>
                  </a:lnTo>
                  <a:lnTo>
                    <a:pt x="64249" y="1925441"/>
                  </a:lnTo>
                  <a:lnTo>
                    <a:pt x="54156" y="1970936"/>
                  </a:lnTo>
                  <a:lnTo>
                    <a:pt x="44896" y="2016739"/>
                  </a:lnTo>
                  <a:lnTo>
                    <a:pt x="36478" y="2062841"/>
                  </a:lnTo>
                  <a:lnTo>
                    <a:pt x="28911" y="2109235"/>
                  </a:lnTo>
                  <a:lnTo>
                    <a:pt x="22203" y="2155912"/>
                  </a:lnTo>
                  <a:lnTo>
                    <a:pt x="16362" y="2202864"/>
                  </a:lnTo>
                  <a:lnTo>
                    <a:pt x="11397" y="2250081"/>
                  </a:lnTo>
                  <a:lnTo>
                    <a:pt x="7316" y="2297557"/>
                  </a:lnTo>
                  <a:lnTo>
                    <a:pt x="4128" y="2345282"/>
                  </a:lnTo>
                  <a:lnTo>
                    <a:pt x="1840" y="2393249"/>
                  </a:lnTo>
                  <a:lnTo>
                    <a:pt x="461" y="2441449"/>
                  </a:lnTo>
                  <a:lnTo>
                    <a:pt x="0" y="2489885"/>
                  </a:lnTo>
                  <a:lnTo>
                    <a:pt x="4979746" y="2489885"/>
                  </a:lnTo>
                  <a:lnTo>
                    <a:pt x="4979284" y="2441449"/>
                  </a:lnTo>
                  <a:lnTo>
                    <a:pt x="4977905" y="2393249"/>
                  </a:lnTo>
                  <a:lnTo>
                    <a:pt x="4975617" y="2345282"/>
                  </a:lnTo>
                  <a:lnTo>
                    <a:pt x="4972429" y="2297557"/>
                  </a:lnTo>
                  <a:lnTo>
                    <a:pt x="4968348" y="2250081"/>
                  </a:lnTo>
                  <a:lnTo>
                    <a:pt x="4963383" y="2202864"/>
                  </a:lnTo>
                  <a:lnTo>
                    <a:pt x="4957542" y="2155912"/>
                  </a:lnTo>
                  <a:lnTo>
                    <a:pt x="4950834" y="2109235"/>
                  </a:lnTo>
                  <a:lnTo>
                    <a:pt x="4943267" y="2062841"/>
                  </a:lnTo>
                  <a:lnTo>
                    <a:pt x="4934850" y="2016739"/>
                  </a:lnTo>
                  <a:lnTo>
                    <a:pt x="4925590" y="1970936"/>
                  </a:lnTo>
                  <a:lnTo>
                    <a:pt x="4915496" y="1925441"/>
                  </a:lnTo>
                  <a:lnTo>
                    <a:pt x="4904577" y="1880263"/>
                  </a:lnTo>
                  <a:lnTo>
                    <a:pt x="4892840" y="1835410"/>
                  </a:lnTo>
                  <a:lnTo>
                    <a:pt x="4880294" y="1790889"/>
                  </a:lnTo>
                  <a:lnTo>
                    <a:pt x="4866948" y="1746710"/>
                  </a:lnTo>
                  <a:lnTo>
                    <a:pt x="4852810" y="1702881"/>
                  </a:lnTo>
                  <a:lnTo>
                    <a:pt x="4837888" y="1659409"/>
                  </a:lnTo>
                  <a:lnTo>
                    <a:pt x="4822191" y="1616305"/>
                  </a:lnTo>
                  <a:lnTo>
                    <a:pt x="4805726" y="1573575"/>
                  </a:lnTo>
                  <a:lnTo>
                    <a:pt x="4788502" y="1531228"/>
                  </a:lnTo>
                  <a:lnTo>
                    <a:pt x="4770528" y="1489273"/>
                  </a:lnTo>
                  <a:lnTo>
                    <a:pt x="4751812" y="1447717"/>
                  </a:lnTo>
                  <a:lnTo>
                    <a:pt x="4732363" y="1406570"/>
                  </a:lnTo>
                  <a:lnTo>
                    <a:pt x="4712187" y="1365840"/>
                  </a:lnTo>
                  <a:lnTo>
                    <a:pt x="4691295" y="1325534"/>
                  </a:lnTo>
                  <a:lnTo>
                    <a:pt x="4669694" y="1285661"/>
                  </a:lnTo>
                  <a:lnTo>
                    <a:pt x="4647393" y="1246230"/>
                  </a:lnTo>
                  <a:lnTo>
                    <a:pt x="4624399" y="1207250"/>
                  </a:lnTo>
                  <a:lnTo>
                    <a:pt x="4600722" y="1168727"/>
                  </a:lnTo>
                  <a:lnTo>
                    <a:pt x="4576370" y="1130671"/>
                  </a:lnTo>
                  <a:lnTo>
                    <a:pt x="4551351" y="1093090"/>
                  </a:lnTo>
                  <a:lnTo>
                    <a:pt x="4525673" y="1055992"/>
                  </a:lnTo>
                  <a:lnTo>
                    <a:pt x="4499344" y="1019386"/>
                  </a:lnTo>
                  <a:lnTo>
                    <a:pt x="4472374" y="983280"/>
                  </a:lnTo>
                  <a:lnTo>
                    <a:pt x="4444770" y="947683"/>
                  </a:lnTo>
                  <a:lnTo>
                    <a:pt x="4416541" y="912602"/>
                  </a:lnTo>
                  <a:lnTo>
                    <a:pt x="4387695" y="878046"/>
                  </a:lnTo>
                  <a:lnTo>
                    <a:pt x="4358241" y="844024"/>
                  </a:lnTo>
                  <a:lnTo>
                    <a:pt x="4328186" y="810543"/>
                  </a:lnTo>
                  <a:lnTo>
                    <a:pt x="4297540" y="777613"/>
                  </a:lnTo>
                  <a:lnTo>
                    <a:pt x="4266310" y="745241"/>
                  </a:lnTo>
                  <a:lnTo>
                    <a:pt x="4234504" y="713436"/>
                  </a:lnTo>
                  <a:lnTo>
                    <a:pt x="4202132" y="682206"/>
                  </a:lnTo>
                  <a:lnTo>
                    <a:pt x="4169202" y="651559"/>
                  </a:lnTo>
                  <a:lnTo>
                    <a:pt x="4135721" y="621504"/>
                  </a:lnTo>
                  <a:lnTo>
                    <a:pt x="4101699" y="592050"/>
                  </a:lnTo>
                  <a:lnTo>
                    <a:pt x="4067143" y="563204"/>
                  </a:lnTo>
                  <a:lnTo>
                    <a:pt x="4032062" y="534975"/>
                  </a:lnTo>
                  <a:lnTo>
                    <a:pt x="3996465" y="507371"/>
                  </a:lnTo>
                  <a:lnTo>
                    <a:pt x="3960359" y="480401"/>
                  </a:lnTo>
                  <a:lnTo>
                    <a:pt x="3923753" y="454073"/>
                  </a:lnTo>
                  <a:lnTo>
                    <a:pt x="3886655" y="428395"/>
                  </a:lnTo>
                  <a:lnTo>
                    <a:pt x="3849074" y="403375"/>
                  </a:lnTo>
                  <a:lnTo>
                    <a:pt x="3811018" y="379023"/>
                  </a:lnTo>
                  <a:lnTo>
                    <a:pt x="3772496" y="355346"/>
                  </a:lnTo>
                  <a:lnTo>
                    <a:pt x="3733515" y="332352"/>
                  </a:lnTo>
                  <a:lnTo>
                    <a:pt x="3694084" y="310051"/>
                  </a:lnTo>
                  <a:lnTo>
                    <a:pt x="3654211" y="288450"/>
                  </a:lnTo>
                  <a:lnTo>
                    <a:pt x="3613906" y="267558"/>
                  </a:lnTo>
                  <a:lnTo>
                    <a:pt x="3573175" y="247383"/>
                  </a:lnTo>
                  <a:lnTo>
                    <a:pt x="3532028" y="227933"/>
                  </a:lnTo>
                  <a:lnTo>
                    <a:pt x="3490473" y="209217"/>
                  </a:lnTo>
                  <a:lnTo>
                    <a:pt x="3448517" y="191243"/>
                  </a:lnTo>
                  <a:lnTo>
                    <a:pt x="3406171" y="174019"/>
                  </a:lnTo>
                  <a:lnTo>
                    <a:pt x="3363441" y="157555"/>
                  </a:lnTo>
                  <a:lnTo>
                    <a:pt x="3320336" y="141857"/>
                  </a:lnTo>
                  <a:lnTo>
                    <a:pt x="3276865" y="126935"/>
                  </a:lnTo>
                  <a:lnTo>
                    <a:pt x="3233035" y="112797"/>
                  </a:lnTo>
                  <a:lnTo>
                    <a:pt x="3188856" y="99451"/>
                  </a:lnTo>
                  <a:lnTo>
                    <a:pt x="3144336" y="86905"/>
                  </a:lnTo>
                  <a:lnTo>
                    <a:pt x="3099482" y="75169"/>
                  </a:lnTo>
                  <a:lnTo>
                    <a:pt x="3054304" y="64249"/>
                  </a:lnTo>
                  <a:lnTo>
                    <a:pt x="3008809" y="54156"/>
                  </a:lnTo>
                  <a:lnTo>
                    <a:pt x="2963006" y="44896"/>
                  </a:lnTo>
                  <a:lnTo>
                    <a:pt x="2916904" y="36478"/>
                  </a:lnTo>
                  <a:lnTo>
                    <a:pt x="2870510" y="28911"/>
                  </a:lnTo>
                  <a:lnTo>
                    <a:pt x="2823833" y="22203"/>
                  </a:lnTo>
                  <a:lnTo>
                    <a:pt x="2776882" y="16362"/>
                  </a:lnTo>
                  <a:lnTo>
                    <a:pt x="2729664" y="11397"/>
                  </a:lnTo>
                  <a:lnTo>
                    <a:pt x="2682188" y="7316"/>
                  </a:lnTo>
                  <a:lnTo>
                    <a:pt x="2634463" y="4128"/>
                  </a:lnTo>
                  <a:lnTo>
                    <a:pt x="2586496" y="1840"/>
                  </a:lnTo>
                  <a:lnTo>
                    <a:pt x="2538297" y="461"/>
                  </a:lnTo>
                  <a:lnTo>
                    <a:pt x="2489873" y="0"/>
                  </a:lnTo>
                  <a:close/>
                </a:path>
              </a:pathLst>
            </a:custGeom>
            <a:solidFill>
              <a:srgbClr val="39C1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067342" y="1978552"/>
              <a:ext cx="2564130" cy="2489835"/>
            </a:xfrm>
            <a:custGeom>
              <a:avLst/>
              <a:gdLst/>
              <a:ahLst/>
              <a:cxnLst/>
              <a:rect l="l" t="t" r="r" b="b"/>
              <a:pathLst>
                <a:path w="2564129" h="2489835">
                  <a:moveTo>
                    <a:pt x="2508399" y="0"/>
                  </a:moveTo>
                  <a:lnTo>
                    <a:pt x="2481002" y="0"/>
                  </a:lnTo>
                  <a:lnTo>
                    <a:pt x="2441449" y="376"/>
                  </a:lnTo>
                  <a:lnTo>
                    <a:pt x="2393249" y="1755"/>
                  </a:lnTo>
                  <a:lnTo>
                    <a:pt x="2345282" y="4043"/>
                  </a:lnTo>
                  <a:lnTo>
                    <a:pt x="2297557" y="7232"/>
                  </a:lnTo>
                  <a:lnTo>
                    <a:pt x="2250081" y="11313"/>
                  </a:lnTo>
                  <a:lnTo>
                    <a:pt x="2202864" y="16278"/>
                  </a:lnTo>
                  <a:lnTo>
                    <a:pt x="2155912" y="22119"/>
                  </a:lnTo>
                  <a:lnTo>
                    <a:pt x="2109235" y="28827"/>
                  </a:lnTo>
                  <a:lnTo>
                    <a:pt x="2062841" y="36394"/>
                  </a:lnTo>
                  <a:lnTo>
                    <a:pt x="2016739" y="44811"/>
                  </a:lnTo>
                  <a:lnTo>
                    <a:pt x="1970936" y="54071"/>
                  </a:lnTo>
                  <a:lnTo>
                    <a:pt x="1925441" y="64165"/>
                  </a:lnTo>
                  <a:lnTo>
                    <a:pt x="1880263" y="75084"/>
                  </a:lnTo>
                  <a:lnTo>
                    <a:pt x="1835410" y="86821"/>
                  </a:lnTo>
                  <a:lnTo>
                    <a:pt x="1790889" y="99366"/>
                  </a:lnTo>
                  <a:lnTo>
                    <a:pt x="1746710" y="112712"/>
                  </a:lnTo>
                  <a:lnTo>
                    <a:pt x="1702881" y="126850"/>
                  </a:lnTo>
                  <a:lnTo>
                    <a:pt x="1659409" y="141772"/>
                  </a:lnTo>
                  <a:lnTo>
                    <a:pt x="1616305" y="157470"/>
                  </a:lnTo>
                  <a:lnTo>
                    <a:pt x="1573575" y="173935"/>
                  </a:lnTo>
                  <a:lnTo>
                    <a:pt x="1531228" y="191158"/>
                  </a:lnTo>
                  <a:lnTo>
                    <a:pt x="1489273" y="209132"/>
                  </a:lnTo>
                  <a:lnTo>
                    <a:pt x="1447717" y="227848"/>
                  </a:lnTo>
                  <a:lnTo>
                    <a:pt x="1406570" y="247298"/>
                  </a:lnTo>
                  <a:lnTo>
                    <a:pt x="1365840" y="267473"/>
                  </a:lnTo>
                  <a:lnTo>
                    <a:pt x="1325534" y="288366"/>
                  </a:lnTo>
                  <a:lnTo>
                    <a:pt x="1285661" y="309967"/>
                  </a:lnTo>
                  <a:lnTo>
                    <a:pt x="1246230" y="332268"/>
                  </a:lnTo>
                  <a:lnTo>
                    <a:pt x="1207250" y="355261"/>
                  </a:lnTo>
                  <a:lnTo>
                    <a:pt x="1168727" y="378938"/>
                  </a:lnTo>
                  <a:lnTo>
                    <a:pt x="1130671" y="403291"/>
                  </a:lnTo>
                  <a:lnTo>
                    <a:pt x="1093090" y="428310"/>
                  </a:lnTo>
                  <a:lnTo>
                    <a:pt x="1055992" y="453988"/>
                  </a:lnTo>
                  <a:lnTo>
                    <a:pt x="1019386" y="480316"/>
                  </a:lnTo>
                  <a:lnTo>
                    <a:pt x="983280" y="507287"/>
                  </a:lnTo>
                  <a:lnTo>
                    <a:pt x="947683" y="534890"/>
                  </a:lnTo>
                  <a:lnTo>
                    <a:pt x="912602" y="563119"/>
                  </a:lnTo>
                  <a:lnTo>
                    <a:pt x="878046" y="591965"/>
                  </a:lnTo>
                  <a:lnTo>
                    <a:pt x="844024" y="621420"/>
                  </a:lnTo>
                  <a:lnTo>
                    <a:pt x="810543" y="651475"/>
                  </a:lnTo>
                  <a:lnTo>
                    <a:pt x="777613" y="682121"/>
                  </a:lnTo>
                  <a:lnTo>
                    <a:pt x="745241" y="713351"/>
                  </a:lnTo>
                  <a:lnTo>
                    <a:pt x="713436" y="745156"/>
                  </a:lnTo>
                  <a:lnTo>
                    <a:pt x="682206" y="777528"/>
                  </a:lnTo>
                  <a:lnTo>
                    <a:pt x="651559" y="810459"/>
                  </a:lnTo>
                  <a:lnTo>
                    <a:pt x="621504" y="843939"/>
                  </a:lnTo>
                  <a:lnTo>
                    <a:pt x="592050" y="877962"/>
                  </a:lnTo>
                  <a:lnTo>
                    <a:pt x="563204" y="912517"/>
                  </a:lnTo>
                  <a:lnTo>
                    <a:pt x="534975" y="947598"/>
                  </a:lnTo>
                  <a:lnTo>
                    <a:pt x="507371" y="983196"/>
                  </a:lnTo>
                  <a:lnTo>
                    <a:pt x="480401" y="1019302"/>
                  </a:lnTo>
                  <a:lnTo>
                    <a:pt x="454073" y="1055908"/>
                  </a:lnTo>
                  <a:lnTo>
                    <a:pt x="428395" y="1093005"/>
                  </a:lnTo>
                  <a:lnTo>
                    <a:pt x="403375" y="1130586"/>
                  </a:lnTo>
                  <a:lnTo>
                    <a:pt x="379023" y="1168642"/>
                  </a:lnTo>
                  <a:lnTo>
                    <a:pt x="355346" y="1207165"/>
                  </a:lnTo>
                  <a:lnTo>
                    <a:pt x="332352" y="1246146"/>
                  </a:lnTo>
                  <a:lnTo>
                    <a:pt x="310051" y="1285577"/>
                  </a:lnTo>
                  <a:lnTo>
                    <a:pt x="288450" y="1325449"/>
                  </a:lnTo>
                  <a:lnTo>
                    <a:pt x="267558" y="1365755"/>
                  </a:lnTo>
                  <a:lnTo>
                    <a:pt x="247383" y="1406486"/>
                  </a:lnTo>
                  <a:lnTo>
                    <a:pt x="227933" y="1447633"/>
                  </a:lnTo>
                  <a:lnTo>
                    <a:pt x="209217" y="1489188"/>
                  </a:lnTo>
                  <a:lnTo>
                    <a:pt x="191243" y="1531143"/>
                  </a:lnTo>
                  <a:lnTo>
                    <a:pt x="174019" y="1573490"/>
                  </a:lnTo>
                  <a:lnTo>
                    <a:pt x="157555" y="1616220"/>
                  </a:lnTo>
                  <a:lnTo>
                    <a:pt x="141857" y="1659325"/>
                  </a:lnTo>
                  <a:lnTo>
                    <a:pt x="126935" y="1702796"/>
                  </a:lnTo>
                  <a:lnTo>
                    <a:pt x="112797" y="1746625"/>
                  </a:lnTo>
                  <a:lnTo>
                    <a:pt x="99451" y="1790804"/>
                  </a:lnTo>
                  <a:lnTo>
                    <a:pt x="86905" y="1835325"/>
                  </a:lnTo>
                  <a:lnTo>
                    <a:pt x="75169" y="1880179"/>
                  </a:lnTo>
                  <a:lnTo>
                    <a:pt x="64249" y="1925357"/>
                  </a:lnTo>
                  <a:lnTo>
                    <a:pt x="54156" y="1970852"/>
                  </a:lnTo>
                  <a:lnTo>
                    <a:pt x="44896" y="2016654"/>
                  </a:lnTo>
                  <a:lnTo>
                    <a:pt x="36478" y="2062757"/>
                  </a:lnTo>
                  <a:lnTo>
                    <a:pt x="28911" y="2109151"/>
                  </a:lnTo>
                  <a:lnTo>
                    <a:pt x="22203" y="2155828"/>
                  </a:lnTo>
                  <a:lnTo>
                    <a:pt x="16362" y="2202779"/>
                  </a:lnTo>
                  <a:lnTo>
                    <a:pt x="11397" y="2249997"/>
                  </a:lnTo>
                  <a:lnTo>
                    <a:pt x="7316" y="2297473"/>
                  </a:lnTo>
                  <a:lnTo>
                    <a:pt x="4128" y="2345198"/>
                  </a:lnTo>
                  <a:lnTo>
                    <a:pt x="1840" y="2393164"/>
                  </a:lnTo>
                  <a:lnTo>
                    <a:pt x="461" y="2441364"/>
                  </a:lnTo>
                  <a:lnTo>
                    <a:pt x="0" y="2489788"/>
                  </a:lnTo>
                  <a:lnTo>
                    <a:pt x="2491270" y="2489788"/>
                  </a:lnTo>
                  <a:lnTo>
                    <a:pt x="2563489" y="11313"/>
                  </a:lnTo>
                  <a:lnTo>
                    <a:pt x="2563608" y="7232"/>
                  </a:lnTo>
                  <a:lnTo>
                    <a:pt x="2563701" y="4043"/>
                  </a:lnTo>
                  <a:lnTo>
                    <a:pt x="2563787" y="1096"/>
                  </a:lnTo>
                  <a:lnTo>
                    <a:pt x="2526892" y="239"/>
                  </a:lnTo>
                  <a:lnTo>
                    <a:pt x="2508399" y="0"/>
                  </a:lnTo>
                  <a:close/>
                </a:path>
              </a:pathLst>
            </a:custGeom>
            <a:solidFill>
              <a:srgbClr val="5787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57201" y="4158515"/>
              <a:ext cx="2490470" cy="309880"/>
            </a:xfrm>
            <a:custGeom>
              <a:avLst/>
              <a:gdLst/>
              <a:ahLst/>
              <a:cxnLst/>
              <a:rect l="l" t="t" r="r" b="b"/>
              <a:pathLst>
                <a:path w="2490470" h="309879">
                  <a:moveTo>
                    <a:pt x="2470556" y="0"/>
                  </a:moveTo>
                  <a:lnTo>
                    <a:pt x="16598" y="302260"/>
                  </a:lnTo>
                  <a:lnTo>
                    <a:pt x="0" y="309829"/>
                  </a:lnTo>
                  <a:lnTo>
                    <a:pt x="2489885" y="309829"/>
                  </a:lnTo>
                  <a:lnTo>
                    <a:pt x="2489329" y="257491"/>
                  </a:lnTo>
                  <a:lnTo>
                    <a:pt x="2487676" y="205423"/>
                  </a:lnTo>
                  <a:lnTo>
                    <a:pt x="2484950" y="153633"/>
                  </a:lnTo>
                  <a:lnTo>
                    <a:pt x="2481172" y="102127"/>
                  </a:lnTo>
                  <a:lnTo>
                    <a:pt x="2476367" y="50914"/>
                  </a:lnTo>
                  <a:lnTo>
                    <a:pt x="2470556" y="0"/>
                  </a:lnTo>
                  <a:close/>
                </a:path>
              </a:pathLst>
            </a:custGeom>
            <a:solidFill>
              <a:srgbClr val="4D545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576172" y="2880137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47%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73307" y="2880137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51%</a:t>
            </a:r>
            <a:endParaRPr sz="1300">
              <a:latin typeface="Segoe UI"/>
              <a:cs typeface="Segoe U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893276" y="3126934"/>
            <a:ext cx="5315585" cy="1349375"/>
            <a:chOff x="1893276" y="3126934"/>
            <a:chExt cx="5315585" cy="1349375"/>
          </a:xfrm>
        </p:grpSpPr>
        <p:sp>
          <p:nvSpPr>
            <p:cNvPr id="17" name="object 17"/>
            <p:cNvSpPr/>
            <p:nvPr/>
          </p:nvSpPr>
          <p:spPr>
            <a:xfrm>
              <a:off x="4650581" y="4316709"/>
              <a:ext cx="2397125" cy="151765"/>
            </a:xfrm>
            <a:custGeom>
              <a:avLst/>
              <a:gdLst/>
              <a:ahLst/>
              <a:cxnLst/>
              <a:rect l="l" t="t" r="r" b="b"/>
              <a:pathLst>
                <a:path w="2397125" h="151764">
                  <a:moveTo>
                    <a:pt x="2391791" y="0"/>
                  </a:moveTo>
                  <a:lnTo>
                    <a:pt x="0" y="151637"/>
                  </a:lnTo>
                  <a:lnTo>
                    <a:pt x="2396502" y="151637"/>
                  </a:lnTo>
                  <a:lnTo>
                    <a:pt x="2396198" y="113507"/>
                  </a:lnTo>
                  <a:lnTo>
                    <a:pt x="2395299" y="75523"/>
                  </a:lnTo>
                  <a:lnTo>
                    <a:pt x="2393823" y="37688"/>
                  </a:lnTo>
                  <a:lnTo>
                    <a:pt x="2391791" y="0"/>
                  </a:lnTo>
                  <a:close/>
                </a:path>
              </a:pathLst>
            </a:custGeom>
            <a:solidFill>
              <a:srgbClr val="657C8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216849" y="3126934"/>
              <a:ext cx="2680970" cy="1349375"/>
            </a:xfrm>
            <a:custGeom>
              <a:avLst/>
              <a:gdLst/>
              <a:ahLst/>
              <a:cxnLst/>
              <a:rect l="l" t="t" r="r" b="b"/>
              <a:pathLst>
                <a:path w="2680970" h="1349375">
                  <a:moveTo>
                    <a:pt x="1340370" y="0"/>
                  </a:moveTo>
                  <a:lnTo>
                    <a:pt x="1292295" y="846"/>
                  </a:lnTo>
                  <a:lnTo>
                    <a:pt x="1244646" y="3365"/>
                  </a:lnTo>
                  <a:lnTo>
                    <a:pt x="1197451" y="7529"/>
                  </a:lnTo>
                  <a:lnTo>
                    <a:pt x="1150738" y="13310"/>
                  </a:lnTo>
                  <a:lnTo>
                    <a:pt x="1104537" y="20679"/>
                  </a:lnTo>
                  <a:lnTo>
                    <a:pt x="1058874" y="29608"/>
                  </a:lnTo>
                  <a:lnTo>
                    <a:pt x="1013779" y="40068"/>
                  </a:lnTo>
                  <a:lnTo>
                    <a:pt x="969280" y="52032"/>
                  </a:lnTo>
                  <a:lnTo>
                    <a:pt x="925405" y="65470"/>
                  </a:lnTo>
                  <a:lnTo>
                    <a:pt x="882183" y="80355"/>
                  </a:lnTo>
                  <a:lnTo>
                    <a:pt x="839642" y="96658"/>
                  </a:lnTo>
                  <a:lnTo>
                    <a:pt x="797810" y="114350"/>
                  </a:lnTo>
                  <a:lnTo>
                    <a:pt x="756716" y="133404"/>
                  </a:lnTo>
                  <a:lnTo>
                    <a:pt x="716388" y="153791"/>
                  </a:lnTo>
                  <a:lnTo>
                    <a:pt x="676854" y="175483"/>
                  </a:lnTo>
                  <a:lnTo>
                    <a:pt x="638143" y="198451"/>
                  </a:lnTo>
                  <a:lnTo>
                    <a:pt x="600283" y="222667"/>
                  </a:lnTo>
                  <a:lnTo>
                    <a:pt x="563303" y="248103"/>
                  </a:lnTo>
                  <a:lnTo>
                    <a:pt x="527230" y="274730"/>
                  </a:lnTo>
                  <a:lnTo>
                    <a:pt x="492093" y="302520"/>
                  </a:lnTo>
                  <a:lnTo>
                    <a:pt x="457921" y="331444"/>
                  </a:lnTo>
                  <a:lnTo>
                    <a:pt x="424742" y="361475"/>
                  </a:lnTo>
                  <a:lnTo>
                    <a:pt x="392583" y="392583"/>
                  </a:lnTo>
                  <a:lnTo>
                    <a:pt x="361475" y="424742"/>
                  </a:lnTo>
                  <a:lnTo>
                    <a:pt x="331444" y="457921"/>
                  </a:lnTo>
                  <a:lnTo>
                    <a:pt x="302520" y="492093"/>
                  </a:lnTo>
                  <a:lnTo>
                    <a:pt x="274730" y="527230"/>
                  </a:lnTo>
                  <a:lnTo>
                    <a:pt x="248103" y="563303"/>
                  </a:lnTo>
                  <a:lnTo>
                    <a:pt x="222667" y="600283"/>
                  </a:lnTo>
                  <a:lnTo>
                    <a:pt x="198451" y="638143"/>
                  </a:lnTo>
                  <a:lnTo>
                    <a:pt x="175483" y="676854"/>
                  </a:lnTo>
                  <a:lnTo>
                    <a:pt x="153791" y="716388"/>
                  </a:lnTo>
                  <a:lnTo>
                    <a:pt x="133404" y="756716"/>
                  </a:lnTo>
                  <a:lnTo>
                    <a:pt x="114350" y="797810"/>
                  </a:lnTo>
                  <a:lnTo>
                    <a:pt x="96658" y="839642"/>
                  </a:lnTo>
                  <a:lnTo>
                    <a:pt x="80355" y="882183"/>
                  </a:lnTo>
                  <a:lnTo>
                    <a:pt x="65470" y="925405"/>
                  </a:lnTo>
                  <a:lnTo>
                    <a:pt x="52032" y="969280"/>
                  </a:lnTo>
                  <a:lnTo>
                    <a:pt x="40068" y="1013779"/>
                  </a:lnTo>
                  <a:lnTo>
                    <a:pt x="29608" y="1058874"/>
                  </a:lnTo>
                  <a:lnTo>
                    <a:pt x="20679" y="1104537"/>
                  </a:lnTo>
                  <a:lnTo>
                    <a:pt x="13310" y="1150738"/>
                  </a:lnTo>
                  <a:lnTo>
                    <a:pt x="7529" y="1197451"/>
                  </a:lnTo>
                  <a:lnTo>
                    <a:pt x="3365" y="1244646"/>
                  </a:lnTo>
                  <a:lnTo>
                    <a:pt x="846" y="1292295"/>
                  </a:lnTo>
                  <a:lnTo>
                    <a:pt x="0" y="1343304"/>
                  </a:lnTo>
                  <a:lnTo>
                    <a:pt x="114" y="1349146"/>
                  </a:lnTo>
                  <a:lnTo>
                    <a:pt x="2680627" y="1349146"/>
                  </a:lnTo>
                  <a:lnTo>
                    <a:pt x="2680741" y="1340370"/>
                  </a:lnTo>
                  <a:lnTo>
                    <a:pt x="2679895" y="1292295"/>
                  </a:lnTo>
                  <a:lnTo>
                    <a:pt x="2677375" y="1244646"/>
                  </a:lnTo>
                  <a:lnTo>
                    <a:pt x="2673211" y="1197451"/>
                  </a:lnTo>
                  <a:lnTo>
                    <a:pt x="2667430" y="1150738"/>
                  </a:lnTo>
                  <a:lnTo>
                    <a:pt x="2660061" y="1104537"/>
                  </a:lnTo>
                  <a:lnTo>
                    <a:pt x="2651132" y="1058874"/>
                  </a:lnTo>
                  <a:lnTo>
                    <a:pt x="2640671" y="1013779"/>
                  </a:lnTo>
                  <a:lnTo>
                    <a:pt x="2628708" y="969280"/>
                  </a:lnTo>
                  <a:lnTo>
                    <a:pt x="2615269" y="925405"/>
                  </a:lnTo>
                  <a:lnTo>
                    <a:pt x="2600384" y="882183"/>
                  </a:lnTo>
                  <a:lnTo>
                    <a:pt x="2584081" y="839642"/>
                  </a:lnTo>
                  <a:lnTo>
                    <a:pt x="2566388" y="797810"/>
                  </a:lnTo>
                  <a:lnTo>
                    <a:pt x="2547334" y="756716"/>
                  </a:lnTo>
                  <a:lnTo>
                    <a:pt x="2526947" y="716388"/>
                  </a:lnTo>
                  <a:lnTo>
                    <a:pt x="2505255" y="676854"/>
                  </a:lnTo>
                  <a:lnTo>
                    <a:pt x="2482286" y="638143"/>
                  </a:lnTo>
                  <a:lnTo>
                    <a:pt x="2458070" y="600283"/>
                  </a:lnTo>
                  <a:lnTo>
                    <a:pt x="2432634" y="563303"/>
                  </a:lnTo>
                  <a:lnTo>
                    <a:pt x="2406007" y="527230"/>
                  </a:lnTo>
                  <a:lnTo>
                    <a:pt x="2378217" y="492093"/>
                  </a:lnTo>
                  <a:lnTo>
                    <a:pt x="2349292" y="457921"/>
                  </a:lnTo>
                  <a:lnTo>
                    <a:pt x="2319261" y="424742"/>
                  </a:lnTo>
                  <a:lnTo>
                    <a:pt x="2288152" y="392583"/>
                  </a:lnTo>
                  <a:lnTo>
                    <a:pt x="2255994" y="361475"/>
                  </a:lnTo>
                  <a:lnTo>
                    <a:pt x="2222814" y="331444"/>
                  </a:lnTo>
                  <a:lnTo>
                    <a:pt x="2188642" y="302520"/>
                  </a:lnTo>
                  <a:lnTo>
                    <a:pt x="2153505" y="274730"/>
                  </a:lnTo>
                  <a:lnTo>
                    <a:pt x="2117432" y="248103"/>
                  </a:lnTo>
                  <a:lnTo>
                    <a:pt x="2080452" y="222667"/>
                  </a:lnTo>
                  <a:lnTo>
                    <a:pt x="2042592" y="198451"/>
                  </a:lnTo>
                  <a:lnTo>
                    <a:pt x="2003881" y="175483"/>
                  </a:lnTo>
                  <a:lnTo>
                    <a:pt x="1964347" y="153791"/>
                  </a:lnTo>
                  <a:lnTo>
                    <a:pt x="1924019" y="133404"/>
                  </a:lnTo>
                  <a:lnTo>
                    <a:pt x="1882925" y="114350"/>
                  </a:lnTo>
                  <a:lnTo>
                    <a:pt x="1841093" y="96658"/>
                  </a:lnTo>
                  <a:lnTo>
                    <a:pt x="1798552" y="80355"/>
                  </a:lnTo>
                  <a:lnTo>
                    <a:pt x="1755330" y="65470"/>
                  </a:lnTo>
                  <a:lnTo>
                    <a:pt x="1711456" y="52032"/>
                  </a:lnTo>
                  <a:lnTo>
                    <a:pt x="1666957" y="40068"/>
                  </a:lnTo>
                  <a:lnTo>
                    <a:pt x="1621863" y="29608"/>
                  </a:lnTo>
                  <a:lnTo>
                    <a:pt x="1576201" y="20679"/>
                  </a:lnTo>
                  <a:lnTo>
                    <a:pt x="1529999" y="13310"/>
                  </a:lnTo>
                  <a:lnTo>
                    <a:pt x="1483287" y="7529"/>
                  </a:lnTo>
                  <a:lnTo>
                    <a:pt x="1436093" y="3365"/>
                  </a:lnTo>
                  <a:lnTo>
                    <a:pt x="1388444" y="846"/>
                  </a:lnTo>
                  <a:lnTo>
                    <a:pt x="1340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893276" y="4464269"/>
              <a:ext cx="5315585" cy="0"/>
            </a:xfrm>
            <a:custGeom>
              <a:avLst/>
              <a:gdLst/>
              <a:ahLst/>
              <a:cxnLst/>
              <a:rect l="l" t="t" r="r" b="b"/>
              <a:pathLst>
                <a:path w="5315584" h="0">
                  <a:moveTo>
                    <a:pt x="0" y="0"/>
                  </a:moveTo>
                  <a:lnTo>
                    <a:pt x="5315026" y="0"/>
                  </a:lnTo>
                </a:path>
              </a:pathLst>
            </a:custGeom>
            <a:ln w="12585">
              <a:solidFill>
                <a:srgbClr val="C0C1C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7737475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pc="-10"/>
              <a:t>Effectiveness</a:t>
            </a:r>
            <a:r>
              <a:rPr dirty="0" spc="-40"/>
              <a:t> </a:t>
            </a:r>
            <a:r>
              <a:rPr dirty="0"/>
              <a:t>of</a:t>
            </a:r>
            <a:r>
              <a:rPr dirty="0" spc="-40"/>
              <a:t> </a:t>
            </a:r>
            <a:r>
              <a:rPr dirty="0"/>
              <a:t>Collaboration</a:t>
            </a:r>
            <a:r>
              <a:rPr dirty="0" spc="-40"/>
              <a:t> </a:t>
            </a:r>
            <a:r>
              <a:rPr dirty="0"/>
              <a:t>with</a:t>
            </a:r>
            <a:r>
              <a:rPr dirty="0" spc="-35"/>
              <a:t> </a:t>
            </a:r>
            <a:r>
              <a:rPr dirty="0"/>
              <a:t>Provider</a:t>
            </a:r>
            <a:r>
              <a:rPr dirty="0" spc="-35"/>
              <a:t> </a:t>
            </a:r>
            <a:r>
              <a:rPr dirty="0"/>
              <a:t>Partners</a:t>
            </a:r>
            <a:r>
              <a:rPr dirty="0" spc="-40"/>
              <a:t> </a:t>
            </a:r>
            <a:r>
              <a:rPr dirty="0"/>
              <a:t>to</a:t>
            </a:r>
            <a:r>
              <a:rPr dirty="0" spc="-40"/>
              <a:t> </a:t>
            </a:r>
            <a:r>
              <a:rPr dirty="0"/>
              <a:t>Align</a:t>
            </a:r>
            <a:r>
              <a:rPr dirty="0" spc="-35"/>
              <a:t> </a:t>
            </a:r>
            <a:r>
              <a:rPr dirty="0" spc="-25"/>
              <a:t>on </a:t>
            </a:r>
            <a:r>
              <a:rPr dirty="0"/>
              <a:t>Risk</a:t>
            </a:r>
            <a:r>
              <a:rPr dirty="0" spc="-65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/>
              <a:t>Execute</a:t>
            </a:r>
            <a:r>
              <a:rPr dirty="0" spc="-60"/>
              <a:t> </a:t>
            </a:r>
            <a:r>
              <a:rPr dirty="0"/>
              <a:t>VBC</a:t>
            </a:r>
            <a:r>
              <a:rPr dirty="0" spc="-65"/>
              <a:t> </a:t>
            </a:r>
            <a:r>
              <a:rPr dirty="0"/>
              <a:t>Program</a:t>
            </a:r>
            <a:r>
              <a:rPr dirty="0" spc="-60"/>
              <a:t> </a:t>
            </a:r>
            <a:r>
              <a:rPr dirty="0" spc="-10"/>
              <a:t>Goals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47178" y="403050"/>
            <a:ext cx="763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-50" b="0">
                <a:solidFill>
                  <a:srgbClr val="4D545C"/>
                </a:solidFill>
                <a:latin typeface="Segoe UI Semilight"/>
                <a:cs typeface="Segoe UI Semilight"/>
              </a:rPr>
              <a:t>9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3341" y="4994557"/>
            <a:ext cx="103314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Very</a:t>
            </a:r>
            <a:r>
              <a:rPr dirty="0" sz="1200" spc="-5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Effectively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6786" y="5008117"/>
            <a:ext cx="192024" cy="19202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676978" y="4994505"/>
            <a:ext cx="1448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Somewhat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Effectively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0438" y="5008117"/>
            <a:ext cx="192024" cy="19202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4596202" y="4994505"/>
            <a:ext cx="13296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Very</a:t>
            </a:r>
            <a:r>
              <a:rPr dirty="0" sz="12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Effectively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64046" y="5008117"/>
            <a:ext cx="192024" cy="19202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436432" y="4994505"/>
            <a:ext cx="17703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7335" algn="l"/>
              </a:tabLst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All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Effectively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	</a:t>
            </a:r>
            <a:r>
              <a:rPr dirty="0" sz="1200" spc="-25" b="1">
                <a:solidFill>
                  <a:srgbClr val="657C8C"/>
                </a:solidFill>
                <a:latin typeface="Segoe UI"/>
                <a:cs typeface="Segoe UI"/>
              </a:rPr>
              <a:t>1%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73542" y="5001767"/>
            <a:ext cx="204724" cy="20472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8132445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/>
              <a:t>Confidence</a:t>
            </a:r>
            <a:r>
              <a:rPr dirty="0" spc="-50"/>
              <a:t> </a:t>
            </a:r>
            <a:r>
              <a:rPr dirty="0"/>
              <a:t>in</a:t>
            </a:r>
            <a:r>
              <a:rPr dirty="0" spc="-45"/>
              <a:t> </a:t>
            </a:r>
            <a:r>
              <a:rPr dirty="0"/>
              <a:t>Forecasting</a:t>
            </a:r>
            <a:r>
              <a:rPr dirty="0" spc="-45"/>
              <a:t> </a:t>
            </a:r>
            <a:r>
              <a:rPr dirty="0"/>
              <a:t>Financial</a:t>
            </a:r>
            <a:r>
              <a:rPr dirty="0" spc="-50"/>
              <a:t> </a:t>
            </a:r>
            <a:r>
              <a:rPr dirty="0"/>
              <a:t>Risk</a:t>
            </a:r>
            <a:r>
              <a:rPr dirty="0" spc="-45"/>
              <a:t> </a:t>
            </a:r>
            <a:r>
              <a:rPr dirty="0"/>
              <a:t>and</a:t>
            </a:r>
            <a:r>
              <a:rPr dirty="0" spc="-45"/>
              <a:t> </a:t>
            </a:r>
            <a:r>
              <a:rPr dirty="0"/>
              <a:t>Modeling</a:t>
            </a:r>
            <a:r>
              <a:rPr dirty="0" spc="-45"/>
              <a:t> </a:t>
            </a:r>
            <a:r>
              <a:rPr dirty="0" spc="-10"/>
              <a:t>Performance </a:t>
            </a:r>
            <a:r>
              <a:rPr dirty="0"/>
              <a:t>for</a:t>
            </a:r>
            <a:r>
              <a:rPr dirty="0" spc="-35"/>
              <a:t> </a:t>
            </a:r>
            <a:r>
              <a:rPr dirty="0"/>
              <a:t>VBC</a:t>
            </a:r>
            <a:r>
              <a:rPr dirty="0" spc="-35"/>
              <a:t> </a:t>
            </a:r>
            <a:r>
              <a:rPr dirty="0" spc="-10"/>
              <a:t>Contracts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835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30" b="0">
                <a:solidFill>
                  <a:srgbClr val="4D545C"/>
                </a:solidFill>
                <a:latin typeface="Segoe UI Semilight"/>
                <a:cs typeface="Segoe UI Semilight"/>
              </a:rPr>
              <a:t>10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7741" y="3628444"/>
            <a:ext cx="14928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Completely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Confident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07498" y="3628444"/>
            <a:ext cx="2945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1460" algn="l"/>
              </a:tabLst>
            </a:pP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Very</a:t>
            </a:r>
            <a:r>
              <a:rPr dirty="0" sz="1200" spc="-5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Confident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	Somewhat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Confident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1073" y="3642111"/>
            <a:ext cx="192024" cy="1920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394" y="3642111"/>
            <a:ext cx="192024" cy="1920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4726" y="3642111"/>
            <a:ext cx="192024" cy="1920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48299" y="3605483"/>
            <a:ext cx="149479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2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Very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Confident</a:t>
            </a:r>
            <a:r>
              <a:rPr dirty="0" sz="1200" spc="-2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25" i="1">
                <a:solidFill>
                  <a:srgbClr val="4D545C"/>
                </a:solidFill>
                <a:latin typeface="Segoe UI"/>
                <a:cs typeface="Segoe UI"/>
              </a:rPr>
              <a:t>or</a:t>
            </a:r>
            <a:endParaRPr sz="1200">
              <a:latin typeface="Segoe UI"/>
              <a:cs typeface="Segoe UI"/>
            </a:endParaRPr>
          </a:p>
          <a:p>
            <a:pPr marL="12700">
              <a:lnSpc>
                <a:spcPts val="1320"/>
              </a:lnSpc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at</a:t>
            </a:r>
            <a:r>
              <a:rPr dirty="0" sz="1200" spc="-1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All</a:t>
            </a:r>
            <a:r>
              <a:rPr dirty="0" sz="1200" spc="-2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Confident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1866" y="3601394"/>
            <a:ext cx="263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5408" y="3635761"/>
            <a:ext cx="204724" cy="2047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854515" y="2743200"/>
            <a:ext cx="3971925" cy="622300"/>
          </a:xfrm>
          <a:prstGeom prst="rect">
            <a:avLst/>
          </a:prstGeom>
          <a:solidFill>
            <a:srgbClr val="39C1CD"/>
          </a:solidFill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 marR="5080">
              <a:lnSpc>
                <a:spcPct val="100000"/>
              </a:lnSpc>
              <a:spcBef>
                <a:spcPts val="5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50%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200" y="2743200"/>
            <a:ext cx="2397760" cy="622300"/>
          </a:xfrm>
          <a:prstGeom prst="rect">
            <a:avLst/>
          </a:prstGeom>
          <a:solidFill>
            <a:srgbClr val="6886B8"/>
          </a:solidFill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30%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26198" y="2743200"/>
            <a:ext cx="1861185" cy="622300"/>
          </a:xfrm>
          <a:prstGeom prst="rect">
            <a:avLst/>
          </a:prstGeom>
          <a:solidFill>
            <a:srgbClr val="54565B"/>
          </a:solidFill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20%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7200" y="3364941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700">
            <a:solidFill>
              <a:srgbClr val="C0C1C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6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7056755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/>
              <a:t>Preparation</a:t>
            </a:r>
            <a:r>
              <a:rPr dirty="0" spc="-65"/>
              <a:t> </a:t>
            </a:r>
            <a:r>
              <a:rPr dirty="0"/>
              <a:t>Level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65"/>
              <a:t> </a:t>
            </a:r>
            <a:r>
              <a:rPr dirty="0" spc="-20"/>
              <a:t>Technology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/>
              <a:t>Data</a:t>
            </a:r>
            <a:r>
              <a:rPr dirty="0" spc="-65"/>
              <a:t> </a:t>
            </a:r>
            <a:r>
              <a:rPr dirty="0"/>
              <a:t>Infrastructure</a:t>
            </a:r>
            <a:r>
              <a:rPr dirty="0" spc="-60"/>
              <a:t> </a:t>
            </a:r>
            <a:r>
              <a:rPr dirty="0" spc="-25"/>
              <a:t>to </a:t>
            </a:r>
            <a:r>
              <a:rPr dirty="0"/>
              <a:t>Support</a:t>
            </a:r>
            <a:r>
              <a:rPr dirty="0" spc="-25"/>
              <a:t> </a:t>
            </a:r>
            <a:r>
              <a:rPr dirty="0" spc="-10"/>
              <a:t>AI-</a:t>
            </a:r>
            <a:r>
              <a:rPr dirty="0"/>
              <a:t>Driven</a:t>
            </a:r>
            <a:r>
              <a:rPr dirty="0" spc="-20"/>
              <a:t> </a:t>
            </a:r>
            <a:r>
              <a:rPr dirty="0"/>
              <a:t>Decision</a:t>
            </a:r>
            <a:r>
              <a:rPr dirty="0" spc="-20"/>
              <a:t> </a:t>
            </a:r>
            <a:r>
              <a:rPr dirty="0"/>
              <a:t>Making</a:t>
            </a:r>
            <a:r>
              <a:rPr dirty="0" spc="-20"/>
              <a:t> </a:t>
            </a:r>
            <a:r>
              <a:rPr dirty="0"/>
              <a:t>in</a:t>
            </a:r>
            <a:r>
              <a:rPr dirty="0" spc="-20"/>
              <a:t> </a:t>
            </a:r>
            <a:r>
              <a:rPr dirty="0" spc="-25"/>
              <a:t>VBC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812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25" b="0">
                <a:solidFill>
                  <a:srgbClr val="4D545C"/>
                </a:solidFill>
                <a:latin typeface="Segoe UI Semilight"/>
                <a:cs typeface="Segoe UI Semilight"/>
              </a:rPr>
              <a:t>11</a:t>
            </a:r>
            <a:endParaRPr sz="1200">
              <a:latin typeface="Segoe UI Semilight"/>
              <a:cs typeface="Segoe UI Semi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79641" y="2400658"/>
            <a:ext cx="983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Fully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Prepared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9641" y="3269338"/>
            <a:ext cx="1684020" cy="1085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Somewhat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Prepared</a:t>
            </a:r>
            <a:endParaRPr sz="12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sz="12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Very</a:t>
            </a:r>
            <a:r>
              <a:rPr dirty="0" sz="1200" spc="-35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Prepared</a:t>
            </a:r>
            <a:endParaRPr sz="12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tabLst>
                <a:tab pos="1432560" algn="l"/>
              </a:tabLst>
            </a:pP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Not</a:t>
            </a:r>
            <a:r>
              <a:rPr dirty="0" baseline="2314" sz="1800" spc="-22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at</a:t>
            </a:r>
            <a:r>
              <a:rPr dirty="0" baseline="2314" sz="1800" spc="-22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All</a:t>
            </a:r>
            <a:r>
              <a:rPr dirty="0" baseline="2314" sz="1800" spc="-30">
                <a:solidFill>
                  <a:srgbClr val="4D545C"/>
                </a:solidFill>
                <a:latin typeface="Segoe UI"/>
                <a:cs typeface="Segoe UI"/>
              </a:rPr>
              <a:t> </a:t>
            </a:r>
            <a:r>
              <a:rPr dirty="0" baseline="2314" sz="1800" spc="-15">
                <a:solidFill>
                  <a:srgbClr val="4D545C"/>
                </a:solidFill>
                <a:latin typeface="Segoe UI"/>
                <a:cs typeface="Segoe UI"/>
              </a:rPr>
              <a:t>Prepared</a:t>
            </a: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	</a:t>
            </a: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79641" y="2834998"/>
            <a:ext cx="11283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Mostly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Prepared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3103" y="2402484"/>
            <a:ext cx="192024" cy="1920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3103" y="2838860"/>
            <a:ext cx="192024" cy="1920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3103" y="3268626"/>
            <a:ext cx="192024" cy="1920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23103" y="3712109"/>
            <a:ext cx="192024" cy="1920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16753" y="4138067"/>
            <a:ext cx="204724" cy="2047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98439" y="1634605"/>
            <a:ext cx="3850732" cy="399990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424084" y="3061868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34%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8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8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8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8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52079" y="4733670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46%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57642" y="2477744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18%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0170" y="2140775"/>
            <a:ext cx="263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2%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 rot="4140000">
            <a:off x="1310209" y="4143357"/>
            <a:ext cx="204154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0" b="1">
                <a:solidFill>
                  <a:srgbClr val="67707F"/>
                </a:solidFill>
                <a:latin typeface="Segoe UI Semibold"/>
                <a:cs typeface="Segoe UI Semibold"/>
              </a:rPr>
              <a:t>6</a:t>
            </a:r>
            <a:endParaRPr sz="1400">
              <a:latin typeface="Segoe UI Semibold"/>
              <a:cs typeface="Segoe UI Semibold"/>
            </a:endParaRPr>
          </a:p>
        </p:txBody>
      </p:sp>
      <p:sp>
        <p:nvSpPr>
          <p:cNvPr id="18" name="object 18"/>
          <p:cNvSpPr txBox="1"/>
          <p:nvPr/>
        </p:nvSpPr>
        <p:spPr>
          <a:xfrm rot="3840000">
            <a:off x="1365509" y="4280850"/>
            <a:ext cx="205733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0" b="1">
                <a:solidFill>
                  <a:srgbClr val="67707F"/>
                </a:solidFill>
                <a:latin typeface="Segoe UI Semibold"/>
                <a:cs typeface="Segoe UI Semibold"/>
              </a:rPr>
              <a:t>6</a:t>
            </a:r>
            <a:endParaRPr sz="1400">
              <a:latin typeface="Segoe UI Semibold"/>
              <a:cs typeface="Segoe UI Semibold"/>
            </a:endParaRPr>
          </a:p>
        </p:txBody>
      </p:sp>
      <p:sp>
        <p:nvSpPr>
          <p:cNvPr id="19" name="object 19"/>
          <p:cNvSpPr txBox="1"/>
          <p:nvPr/>
        </p:nvSpPr>
        <p:spPr>
          <a:xfrm rot="3600000">
            <a:off x="1429703" y="4435203"/>
            <a:ext cx="234176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0" b="1">
                <a:solidFill>
                  <a:srgbClr val="67707F"/>
                </a:solidFill>
                <a:latin typeface="Segoe UI Semibold"/>
                <a:cs typeface="Segoe UI Semibold"/>
              </a:rPr>
              <a:t>%</a:t>
            </a:r>
            <a:endParaRPr sz="14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00" y="587762"/>
            <a:ext cx="7778115" cy="685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/>
              <a:t>Not</a:t>
            </a:r>
            <a:r>
              <a:rPr dirty="0" spc="-35"/>
              <a:t> </a:t>
            </a:r>
            <a:r>
              <a:rPr dirty="0"/>
              <a:t>Having</a:t>
            </a:r>
            <a:r>
              <a:rPr dirty="0" spc="-25"/>
              <a:t> </a:t>
            </a:r>
            <a:r>
              <a:rPr dirty="0"/>
              <a:t>a</a:t>
            </a:r>
            <a:r>
              <a:rPr dirty="0" spc="-30"/>
              <a:t> </a:t>
            </a:r>
            <a:r>
              <a:rPr dirty="0"/>
              <a:t>Single,</a:t>
            </a:r>
            <a:r>
              <a:rPr dirty="0" spc="-25"/>
              <a:t> </a:t>
            </a:r>
            <a:r>
              <a:rPr dirty="0" spc="-10"/>
              <a:t>Connected</a:t>
            </a:r>
            <a:r>
              <a:rPr dirty="0" spc="-25"/>
              <a:t> </a:t>
            </a:r>
            <a:r>
              <a:rPr dirty="0"/>
              <a:t>Source</a:t>
            </a:r>
            <a:r>
              <a:rPr dirty="0" spc="-30"/>
              <a:t> </a:t>
            </a:r>
            <a:r>
              <a:rPr dirty="0"/>
              <a:t>of</a:t>
            </a:r>
            <a:r>
              <a:rPr dirty="0" spc="-30"/>
              <a:t> </a:t>
            </a:r>
            <a:r>
              <a:rPr dirty="0"/>
              <a:t>Data</a:t>
            </a:r>
            <a:r>
              <a:rPr dirty="0" spc="-25"/>
              <a:t> </a:t>
            </a:r>
            <a:r>
              <a:rPr dirty="0"/>
              <a:t>is</a:t>
            </a:r>
            <a:r>
              <a:rPr dirty="0" spc="-30"/>
              <a:t> </a:t>
            </a:r>
            <a:r>
              <a:rPr dirty="0"/>
              <a:t>a</a:t>
            </a:r>
            <a:r>
              <a:rPr dirty="0" spc="-25"/>
              <a:t> </a:t>
            </a:r>
            <a:r>
              <a:rPr dirty="0"/>
              <a:t>Major</a:t>
            </a:r>
            <a:r>
              <a:rPr dirty="0" spc="-25"/>
              <a:t> </a:t>
            </a:r>
            <a:r>
              <a:rPr dirty="0" spc="-10"/>
              <a:t>Barrier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Scaling</a:t>
            </a:r>
            <a:r>
              <a:rPr dirty="0" spc="-20"/>
              <a:t> </a:t>
            </a:r>
            <a:r>
              <a:rPr dirty="0"/>
              <a:t>AI</a:t>
            </a:r>
            <a:r>
              <a:rPr dirty="0" spc="-20"/>
              <a:t> </a:t>
            </a:r>
            <a:r>
              <a:rPr dirty="0"/>
              <a:t>use</a:t>
            </a:r>
            <a:r>
              <a:rPr dirty="0" spc="-20"/>
              <a:t> </a:t>
            </a:r>
            <a:r>
              <a:rPr dirty="0"/>
              <a:t>in</a:t>
            </a:r>
            <a:r>
              <a:rPr dirty="0" spc="-20"/>
              <a:t> </a:t>
            </a:r>
            <a:r>
              <a:rPr dirty="0" spc="-25"/>
              <a:t>VBC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178" y="403050"/>
            <a:ext cx="835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 b="0">
                <a:solidFill>
                  <a:srgbClr val="4D545C"/>
                </a:solidFill>
                <a:latin typeface="Segoe UI Semilight"/>
                <a:cs typeface="Segoe UI Semilight"/>
              </a:rPr>
              <a:t>FIGU</a:t>
            </a:r>
            <a:r>
              <a:rPr dirty="0" sz="1200" spc="-1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80" b="0">
                <a:solidFill>
                  <a:srgbClr val="4D545C"/>
                </a:solidFill>
                <a:latin typeface="Segoe UI Semilight"/>
                <a:cs typeface="Segoe UI Semilight"/>
              </a:rPr>
              <a:t>RE</a:t>
            </a:r>
            <a:r>
              <a:rPr dirty="0" sz="1200" spc="270" b="0">
                <a:solidFill>
                  <a:srgbClr val="4D545C"/>
                </a:solidFill>
                <a:latin typeface="Segoe UI Semilight"/>
                <a:cs typeface="Segoe UI Semilight"/>
              </a:rPr>
              <a:t> </a:t>
            </a:r>
            <a:r>
              <a:rPr dirty="0" sz="1200" spc="30" b="0">
                <a:solidFill>
                  <a:srgbClr val="4D545C"/>
                </a:solidFill>
                <a:latin typeface="Segoe UI Semilight"/>
                <a:cs typeface="Segoe UI Semilight"/>
              </a:rPr>
              <a:t>12</a:t>
            </a:r>
            <a:endParaRPr sz="1200">
              <a:latin typeface="Segoe UI Semilight"/>
              <a:cs typeface="Segoe UI Semi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6526" y="1620490"/>
            <a:ext cx="3974693" cy="412772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484300" y="3358009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49%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0200" y="3924302"/>
            <a:ext cx="3587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43%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78372" y="2172591"/>
            <a:ext cx="263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Segoe UI"/>
                <a:cs typeface="Segoe UI"/>
              </a:rPr>
              <a:t>8%</a:t>
            </a:r>
            <a:endParaRPr sz="13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 rot="21360000">
            <a:off x="3304531" y="5595920"/>
            <a:ext cx="189661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9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9" name="object 9"/>
          <p:cNvSpPr txBox="1"/>
          <p:nvPr/>
        </p:nvSpPr>
        <p:spPr>
          <a:xfrm rot="21120000">
            <a:off x="3440996" y="5582703"/>
            <a:ext cx="190289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2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10" name="object 10"/>
          <p:cNvSpPr txBox="1"/>
          <p:nvPr/>
        </p:nvSpPr>
        <p:spPr>
          <a:xfrm rot="20880000">
            <a:off x="3586747" y="5554534"/>
            <a:ext cx="216683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00"/>
              </a:lnSpc>
            </a:pPr>
            <a:r>
              <a:rPr dirty="0" sz="1300" spc="-50" b="1">
                <a:solidFill>
                  <a:srgbClr val="67707F"/>
                </a:solidFill>
                <a:latin typeface="Segoe UI Semibold"/>
                <a:cs typeface="Segoe UI Semibold"/>
              </a:rPr>
              <a:t>%</a:t>
            </a:r>
            <a:endParaRPr sz="1300">
              <a:latin typeface="Segoe UI Semibold"/>
              <a:cs typeface="Segoe UI Semi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79641" y="2400658"/>
            <a:ext cx="1174750" cy="642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Strongly</a:t>
            </a:r>
            <a:endParaRPr sz="12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Somewhat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9641" y="3269338"/>
            <a:ext cx="1362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D545C"/>
                </a:solidFill>
                <a:latin typeface="Segoe UI"/>
                <a:cs typeface="Segoe UI"/>
              </a:rPr>
              <a:t>Disagree </a:t>
            </a:r>
            <a:r>
              <a:rPr dirty="0" sz="1200" spc="-10">
                <a:solidFill>
                  <a:srgbClr val="4D545C"/>
                </a:solidFill>
                <a:latin typeface="Segoe UI"/>
                <a:cs typeface="Segoe UI"/>
              </a:rPr>
              <a:t>Somewhat</a:t>
            </a:r>
            <a:endParaRPr sz="1200">
              <a:latin typeface="Segoe UI"/>
              <a:cs typeface="Segoe U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23102" y="2402484"/>
            <a:ext cx="192024" cy="1920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3102" y="2838848"/>
            <a:ext cx="192024" cy="1920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23102" y="3268626"/>
            <a:ext cx="192024" cy="19202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279641" y="3701760"/>
            <a:ext cx="163385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2395" algn="l"/>
              </a:tabLst>
            </a:pP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Disagree </a:t>
            </a:r>
            <a:r>
              <a:rPr dirty="0" baseline="2314" sz="1800" spc="-15">
                <a:solidFill>
                  <a:srgbClr val="4D545C"/>
                </a:solidFill>
                <a:latin typeface="Segoe UI"/>
                <a:cs typeface="Segoe UI"/>
              </a:rPr>
              <a:t>Strongly</a:t>
            </a:r>
            <a:r>
              <a:rPr dirty="0" baseline="2314" sz="1800">
                <a:solidFill>
                  <a:srgbClr val="4D545C"/>
                </a:solidFill>
                <a:latin typeface="Segoe UI"/>
                <a:cs typeface="Segoe UI"/>
              </a:rPr>
              <a:t>	</a:t>
            </a:r>
            <a:r>
              <a:rPr dirty="0" sz="1300" spc="-25" b="1">
                <a:solidFill>
                  <a:srgbClr val="657C8C"/>
                </a:solidFill>
                <a:latin typeface="Segoe UI"/>
                <a:cs typeface="Segoe UI"/>
              </a:rPr>
              <a:t>0%</a:t>
            </a:r>
            <a:endParaRPr sz="1300">
              <a:latin typeface="Segoe UI"/>
              <a:cs typeface="Segoe U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16752" y="3708910"/>
            <a:ext cx="204724" cy="20472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44500" y="6014329"/>
            <a:ext cx="7933055" cy="49974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80"/>
              </a:spcBef>
            </a:pP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SOURCE: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from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conducted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Wakefield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Research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100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U.S.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executive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decision-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makers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with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minimum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seniority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VP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5">
                <a:solidFill>
                  <a:srgbClr val="435465"/>
                </a:solidFill>
                <a:latin typeface="Segoe UI"/>
                <a:cs typeface="Segoe UI"/>
              </a:rPr>
              <a:t>at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health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plans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(payers)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between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May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and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June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2026.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Results</a:t>
            </a:r>
            <a:r>
              <a:rPr dirty="0" sz="1000" spc="-15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are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subject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to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sampling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variation.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Full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explanation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of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survey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methodology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</a:rPr>
              <a:t> available </a:t>
            </a:r>
            <a:r>
              <a:rPr dirty="0" sz="1000">
                <a:solidFill>
                  <a:srgbClr val="435465"/>
                </a:solidFill>
                <a:latin typeface="Segoe UI"/>
                <a:cs typeface="Segoe UI"/>
              </a:rPr>
              <a:t>at</a:t>
            </a:r>
            <a:r>
              <a:rPr dirty="0" sz="1000" spc="280">
                <a:solidFill>
                  <a:srgbClr val="435465"/>
                </a:solidFill>
                <a:latin typeface="Segoe UI"/>
                <a:cs typeface="Segoe UI"/>
              </a:rPr>
              <a:t> 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www.cedargate.com/the-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path-forward-for-value-</a:t>
            </a:r>
            <a:r>
              <a:rPr dirty="0" sz="1000" spc="-2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based-</a:t>
            </a:r>
            <a:r>
              <a:rPr dirty="0" sz="1000" spc="-10">
                <a:solidFill>
                  <a:srgbClr val="435465"/>
                </a:solidFill>
                <a:latin typeface="Segoe UI"/>
                <a:cs typeface="Segoe UI"/>
                <a:hlinkClick r:id="rId7"/>
              </a:rPr>
              <a:t>care-payer-success</a:t>
            </a:r>
            <a:endParaRPr sz="1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3546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2026-09-22T12:28:55Z</dcterms:created>
  <dcterms:modified xsi:type="dcterms:W3CDTF">2026-09-22T12:28:55Z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2026-09-21T00:00:00Z</vt:filetime>
  </property>
  <property fmtid="{D5CDD505-2E9C-101B-9397-08002B2CF9AE}" pid="3" name="Creator">
    <vt:lpwstr>Adobe InDesign 21.5 (Windows)</vt:lpwstr>
  </property>
  <property fmtid="{D5CDD505-2E9C-101B-9397-08002B2CF9AE}" pid="4" name="LastSaved">
    <vt:filetime>2026-09-22T00:00:00Z</vt:filetime>
  </property>
  <property fmtid="{D5CDD505-2E9C-101B-9397-08002B2CF9AE}" pid="5" name="Producer">
    <vt:lpwstr>Adobe PDF Library 18.0</vt:lpwstr>
  </property>
</Properties>
</file>